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24"/>
  </p:notesMasterIdLst>
  <p:sldIdLst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300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63" r:id="rId19"/>
    <p:sldId id="295" r:id="rId20"/>
    <p:sldId id="297" r:id="rId21"/>
    <p:sldId id="298" r:id="rId22"/>
    <p:sldId id="299" r:id="rId23"/>
  </p:sldIdLst>
  <p:sldSz cx="12192000" cy="6858000"/>
  <p:notesSz cx="6858000" cy="9144000"/>
  <p:embeddedFontLst>
    <p:embeddedFont>
      <p:font typeface="HYHeiLiZhiTiJ" panose="020B0604020202020204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M Ying Hei PRC W5" panose="020B0604020202020204" charset="0"/>
      <p:regular r:id="rId36"/>
      <p:bold r:id="rId37"/>
      <p:italic r:id="rId38"/>
      <p:boldItalic r:id="rId39"/>
    </p:embeddedFont>
    <p:embeddedFont>
      <p:font typeface="M Ying Hei PRC W8" panose="020B060402020202020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4995" autoAdjust="0"/>
  </p:normalViewPr>
  <p:slideViewPr>
    <p:cSldViewPr snapToGrid="0">
      <p:cViewPr>
        <p:scale>
          <a:sx n="25" d="100"/>
          <a:sy n="25" d="100"/>
        </p:scale>
        <p:origin x="1224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20DB0A-AD27-452C-98EF-A93C7A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16" y="581465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31" y="5972558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1472F8-71F4-4E91-9202-BFC0733AB338}"/>
              </a:ext>
            </a:extLst>
          </p:cNvPr>
          <p:cNvSpPr txBox="1"/>
          <p:nvPr/>
        </p:nvSpPr>
        <p:spPr>
          <a:xfrm rot="21267683">
            <a:off x="817685" y="1633155"/>
            <a:ext cx="50321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dirty="0">
                <a:effectLst/>
                <a:latin typeface="HYHeiLiZhiTiJ" panose="00020600040101010101" pitchFamily="18" charset="-122"/>
                <a:ea typeface="HYHeiLiZhiTiJ" panose="00020600040101010101" pitchFamily="18" charset="-122"/>
                <a:cs typeface="Calibri Light" panose="020F0302020204030204" pitchFamily="34" charset="0"/>
              </a:rPr>
              <a:t>和</a:t>
            </a:r>
            <a:r>
              <a:rPr lang="zh-CN" sz="11000" dirty="0">
                <a:effectLst/>
                <a:latin typeface="HYHeiLiZhiTiJ" panose="00020600040101010101" pitchFamily="18" charset="-122"/>
                <a:ea typeface="HYHeiLiZhiTiJ" panose="00020600040101010101" pitchFamily="18" charset="-122"/>
                <a:cs typeface="Calibri Light" panose="020F0302020204030204" pitchFamily="34" charset="0"/>
              </a:rPr>
              <a:t>桑哥</a:t>
            </a:r>
            <a:br>
              <a:rPr lang="en-GB" altLang="zh-CN" sz="8000" dirty="0">
                <a:effectLst/>
                <a:latin typeface="HYHeiLiZhiTiJ" panose="00020600040101010101" pitchFamily="18" charset="-122"/>
                <a:ea typeface="HYHeiLiZhiTiJ" panose="00020600040101010101" pitchFamily="18" charset="-122"/>
                <a:cs typeface="Calibri Light" panose="020F0302020204030204" pitchFamily="34" charset="0"/>
              </a:rPr>
            </a:br>
            <a:r>
              <a:rPr lang="zh-CN" sz="5400" dirty="0">
                <a:effectLst/>
                <a:latin typeface="HYHeiLiZhiTiJ" panose="00020600040101010101" pitchFamily="18" charset="-122"/>
                <a:ea typeface="HYHeiLiZhiTiJ" panose="00020600040101010101" pitchFamily="18" charset="-122"/>
                <a:cs typeface="Calibri Light" panose="020F0302020204030204" pitchFamily="34" charset="0"/>
              </a:rPr>
              <a:t>一起学在线安全</a:t>
            </a:r>
            <a:endParaRPr lang="en-GB" sz="5400" dirty="0">
              <a:effectLst/>
              <a:latin typeface="HYHeiLiZhiTiJ" panose="00020600040101010101" pitchFamily="18" charset="-122"/>
              <a:ea typeface="HYHeiLiZhiTiJ" panose="00020600040101010101" pitchFamily="18" charset="-122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72C234-1233-4994-9E39-D6D36F09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761" y="1140493"/>
            <a:ext cx="5411703" cy="59876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CC5D6D-3D71-4CA2-B646-F14F2E0D3273}"/>
              </a:ext>
            </a:extLst>
          </p:cNvPr>
          <p:cNvGrpSpPr/>
          <p:nvPr/>
        </p:nvGrpSpPr>
        <p:grpSpPr>
          <a:xfrm>
            <a:off x="4783247" y="1188463"/>
            <a:ext cx="3307504" cy="2526822"/>
            <a:chOff x="4783247" y="1188463"/>
            <a:chExt cx="3307504" cy="296458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65AB3B43-ACCB-43CA-877E-9FBE101A708F}"/>
                </a:ext>
              </a:extLst>
            </p:cNvPr>
            <p:cNvSpPr/>
            <p:nvPr/>
          </p:nvSpPr>
          <p:spPr>
            <a:xfrm rot="20156998" flipH="1">
              <a:off x="4783247" y="1188463"/>
              <a:ext cx="3307504" cy="296458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A5C90-3B4B-4DFE-AB5D-2A41DF1F0498}"/>
                </a:ext>
              </a:extLst>
            </p:cNvPr>
            <p:cNvSpPr txBox="1"/>
            <p:nvPr/>
          </p:nvSpPr>
          <p:spPr>
            <a:xfrm>
              <a:off x="5216619" y="2399268"/>
              <a:ext cx="2833474" cy="901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b="1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你的密码有什么用？</a:t>
              </a:r>
              <a:endParaRPr 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18D9B4-73AD-4305-9725-86D7346FBD26}"/>
              </a:ext>
            </a:extLst>
          </p:cNvPr>
          <p:cNvGrpSpPr/>
          <p:nvPr/>
        </p:nvGrpSpPr>
        <p:grpSpPr>
          <a:xfrm>
            <a:off x="8189029" y="1218773"/>
            <a:ext cx="2775966" cy="2775966"/>
            <a:chOff x="8189029" y="1218773"/>
            <a:chExt cx="2775966" cy="27759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BD96F-F240-454E-B3A6-D9BFF1BF9EBF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1EAED34-6A0F-4520-B7E4-C42E27D1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5F7DE5D-2443-4B9A-9191-0B96BFF9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40" y="564533"/>
            <a:ext cx="3802466" cy="38024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875389" y="4642260"/>
            <a:ext cx="3395857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8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保护自己。</a:t>
            </a:r>
            <a:endParaRPr lang="en-GB" sz="28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27CE-F679-4752-B523-9F892CC2BD9C}"/>
              </a:ext>
            </a:extLst>
          </p:cNvPr>
          <p:cNvSpPr txBox="1"/>
          <p:nvPr/>
        </p:nvSpPr>
        <p:spPr>
          <a:xfrm>
            <a:off x="4529413" y="4611083"/>
            <a:ext cx="3025504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8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保护家人。</a:t>
            </a:r>
            <a:endParaRPr lang="en-GB" sz="28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  <a:p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8" y="757192"/>
            <a:ext cx="3792269" cy="37922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73E691-5373-4E7E-9B5C-1D523104A9A3}"/>
              </a:ext>
            </a:extLst>
          </p:cNvPr>
          <p:cNvSpPr txBox="1"/>
          <p:nvPr/>
        </p:nvSpPr>
        <p:spPr>
          <a:xfrm>
            <a:off x="8042754" y="4642260"/>
            <a:ext cx="3364868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8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保护你的活动。</a:t>
            </a:r>
            <a:endParaRPr lang="en-GB" sz="28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ADFA9-04EE-434E-9A66-0AABD0ADAA31}"/>
              </a:ext>
            </a:extLst>
          </p:cNvPr>
          <p:cNvSpPr/>
          <p:nvPr/>
        </p:nvSpPr>
        <p:spPr>
          <a:xfrm>
            <a:off x="5518984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DF1B5-220B-4BE5-9059-A65C256204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5767629" y="3648847"/>
            <a:ext cx="691784" cy="69178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D08A2DD-7F93-48FF-A892-A7679E148556}"/>
              </a:ext>
            </a:extLst>
          </p:cNvPr>
          <p:cNvSpPr/>
          <p:nvPr/>
        </p:nvSpPr>
        <p:spPr>
          <a:xfrm>
            <a:off x="1940098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5273DD-AE6D-40D6-970E-01D0C4F28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2174814" y="3678870"/>
            <a:ext cx="691784" cy="69178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D5B7CAE-2CC5-4AF1-A829-1E8EA7EF7FCA}"/>
              </a:ext>
            </a:extLst>
          </p:cNvPr>
          <p:cNvSpPr/>
          <p:nvPr/>
        </p:nvSpPr>
        <p:spPr>
          <a:xfrm>
            <a:off x="9067122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6375D4-808B-4BEE-BC39-5C2B0546A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9279237" y="3592101"/>
            <a:ext cx="691784" cy="6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459637" y="4735732"/>
            <a:ext cx="60096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保护自己</a:t>
            </a:r>
            <a:endParaRPr lang="en-GB" altLang="zh-CN" sz="2800" b="1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  <a:p>
            <a:pPr algn="ctr"/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我的</a:t>
            </a:r>
            <a:r>
              <a:rPr lang="zh-CN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家庭住址</a:t>
            </a: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，我的</a:t>
            </a:r>
            <a:r>
              <a:rPr lang="zh-CN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年龄</a:t>
            </a: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，我的</a:t>
            </a:r>
            <a:r>
              <a:rPr lang="zh-CN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学校</a:t>
            </a: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都是必须要保护的</a:t>
            </a:r>
            <a:br>
              <a:rPr lang="en-GB" alt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信息，因为它们与我和我认识的人有关！</a:t>
            </a:r>
            <a:endParaRPr lang="en-GB" b="1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63" y="439663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B25F0-5D55-4433-A185-7A23068C2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6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683E5-341A-4B17-A1E8-78F61175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622431" y="4629879"/>
            <a:ext cx="5944855" cy="207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保护家庭</a:t>
            </a:r>
            <a:br>
              <a:rPr lang="en-GB" altLang="zh-CN" sz="2800" b="1" dirty="0"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当我使用家里的电脑或智能手机时，我必须</a:t>
            </a:r>
            <a:r>
              <a:rPr lang="zh-CN" sz="1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保护我的个人信息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。陌生人可以用它来</a:t>
            </a:r>
            <a:r>
              <a:rPr lang="zh-CN" sz="1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偷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我家里的</a:t>
            </a:r>
            <a:r>
              <a:rPr lang="zh-CN" sz="1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钱</a:t>
            </a:r>
            <a:r>
              <a:rPr lang="en-GB" sz="18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!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89DF34-181B-496B-820A-7A0A46DFD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61" y="680677"/>
            <a:ext cx="4251116" cy="4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ECDBE-415B-4090-A55B-9F37883F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738892" y="4582931"/>
            <a:ext cx="5772253" cy="207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保护你的活动</a:t>
            </a:r>
            <a:br>
              <a:rPr lang="en-GB" altLang="zh-CN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密码还能保护</a:t>
            </a:r>
            <a:r>
              <a:rPr lang="zh-CN" sz="1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我在电子游戏上的记录信息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和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我的电子设备的正常运作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！</a:t>
            </a:r>
            <a:endParaRPr lang="en-GB" sz="18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69110-1CCF-4F2A-B43F-A388369CDA51}"/>
              </a:ext>
            </a:extLst>
          </p:cNvPr>
          <p:cNvGrpSpPr/>
          <p:nvPr/>
        </p:nvGrpSpPr>
        <p:grpSpPr>
          <a:xfrm>
            <a:off x="4998023" y="1245312"/>
            <a:ext cx="3110035" cy="3110035"/>
            <a:chOff x="8189029" y="1218773"/>
            <a:chExt cx="2775966" cy="27759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40C222-0954-4EE8-97D8-B08F642D68DB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B8ECF01-3D60-4D98-9600-B5A42A61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48D90-8A50-44BB-B631-CD39BC97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4384" y="1807595"/>
            <a:ext cx="4750703" cy="47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69EEFF6-8CDD-4BF8-B0BB-33060F58AE96}"/>
              </a:ext>
            </a:extLst>
          </p:cNvPr>
          <p:cNvSpPr txBox="1">
            <a:spLocks/>
          </p:cNvSpPr>
          <p:nvPr/>
        </p:nvSpPr>
        <p:spPr>
          <a:xfrm>
            <a:off x="-212271" y="75024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zh-CN" sz="8800" dirty="0">
                <a:solidFill>
                  <a:schemeClr val="bg1"/>
                </a:solidFill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设置密码</a:t>
            </a:r>
            <a:endParaRPr lang="en-US" sz="8800" b="1" dirty="0">
              <a:solidFill>
                <a:schemeClr val="bg1"/>
              </a:solidFill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C43A84-E94B-4673-A3C0-47F52A440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9" y="4596548"/>
            <a:ext cx="1286661" cy="1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9E18-8BFD-4AB9-9672-C5442FB7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5" y="2108849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195" y="628650"/>
            <a:ext cx="5164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记得设置一个至少</a:t>
            </a:r>
            <a:endParaRPr lang="en-GB" altLang="zh-CN" sz="32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r>
              <a:rPr lang="en-GB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6</a:t>
            </a:r>
            <a:r>
              <a:rPr lang="zh-CN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位数的密码或密码组合</a:t>
            </a:r>
            <a:endParaRPr lang="en-GB" altLang="zh-CN" sz="32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  <a:p>
            <a:r>
              <a:rPr lang="zh-CN" sz="32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用于登录问你的</a:t>
            </a:r>
            <a:endParaRPr lang="en-GB" altLang="zh-CN" sz="32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r>
              <a:rPr lang="zh-CN" sz="32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智能手机</a:t>
            </a:r>
            <a:r>
              <a:rPr lang="en-GB" sz="32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/</a:t>
            </a:r>
            <a:r>
              <a:rPr lang="zh-CN" sz="32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平板电脑</a:t>
            </a:r>
            <a:endParaRPr lang="en-US" sz="32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31446D-165F-430F-839E-06E09237BD70}"/>
              </a:ext>
            </a:extLst>
          </p:cNvPr>
          <p:cNvSpPr/>
          <p:nvPr/>
        </p:nvSpPr>
        <p:spPr>
          <a:xfrm rot="1523711">
            <a:off x="9085354" y="986685"/>
            <a:ext cx="2872272" cy="299589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5B14E7-189E-4F10-A8A9-2F999A1784E7}"/>
              </a:ext>
            </a:extLst>
          </p:cNvPr>
          <p:cNvSpPr/>
          <p:nvPr/>
        </p:nvSpPr>
        <p:spPr>
          <a:xfrm rot="20952479" flipH="1">
            <a:off x="5065168" y="119489"/>
            <a:ext cx="3329810" cy="3117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4546539-EFF2-455F-BC69-431D2A29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988">
            <a:off x="6055579" y="529056"/>
            <a:ext cx="1657850" cy="2351710"/>
          </a:xfrm>
          <a:prstGeom prst="rect">
            <a:avLst/>
          </a:prstGeom>
        </p:spPr>
      </p:pic>
      <p:pic>
        <p:nvPicPr>
          <p:cNvPr id="18" name="Picture 17" descr="A picture containing text, cellphone, phone, electronics&#10;&#10;Description automatically generated">
            <a:extLst>
              <a:ext uri="{FF2B5EF4-FFF2-40B4-BE49-F238E27FC236}">
                <a16:creationId xmlns:a16="http://schemas.microsoft.com/office/drawing/2014/main" id="{BFDE8F13-3F01-40DF-97A6-2DED4C52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23">
            <a:off x="9713619" y="1478475"/>
            <a:ext cx="1562181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D041C9-0CA5-4F71-96FB-FBA12A64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5" y="1708390"/>
            <a:ext cx="4860867" cy="537821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C7F5C4-4ED6-4B84-885A-A4E0EBEF35FB}"/>
              </a:ext>
            </a:extLst>
          </p:cNvPr>
          <p:cNvSpPr/>
          <p:nvPr/>
        </p:nvSpPr>
        <p:spPr>
          <a:xfrm rot="18254302" flipH="1">
            <a:off x="3198373" y="1188504"/>
            <a:ext cx="4677149" cy="47422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5655" y="2350342"/>
            <a:ext cx="3230087" cy="223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把你的智能手机</a:t>
            </a:r>
            <a:r>
              <a:rPr lang="en-GB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/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平板电脑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随意放置而</a:t>
            </a:r>
            <a:br>
              <a:rPr lang="en-GB" alt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</a:b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不设置密码</a:t>
            </a:r>
            <a:r>
              <a:rPr lang="zh-CN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，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就像敞开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你家房屋的大门</a:t>
            </a:r>
            <a:r>
              <a:rPr lang="zh-CN" sz="180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。</a:t>
            </a:r>
            <a:endParaRPr lang="en-GB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F0DE8D-8242-4DB0-84F8-D32298706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5083068" y="690306"/>
            <a:ext cx="1535402" cy="1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EA6A-C9E1-4525-A15C-BEF95174293A}"/>
              </a:ext>
            </a:extLst>
          </p:cNvPr>
          <p:cNvGrpSpPr/>
          <p:nvPr/>
        </p:nvGrpSpPr>
        <p:grpSpPr>
          <a:xfrm>
            <a:off x="3582761" y="-743432"/>
            <a:ext cx="11447690" cy="7922560"/>
            <a:chOff x="2186667" y="-1770822"/>
            <a:chExt cx="12967607" cy="89744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A2B937-13EA-4A90-BE12-D6DA7CE01473}"/>
                </a:ext>
              </a:extLst>
            </p:cNvPr>
            <p:cNvGrpSpPr/>
            <p:nvPr/>
          </p:nvGrpSpPr>
          <p:grpSpPr>
            <a:xfrm>
              <a:off x="2186667" y="-1770822"/>
              <a:ext cx="12967607" cy="8628822"/>
              <a:chOff x="-696686" y="-1836137"/>
              <a:chExt cx="12967607" cy="8628822"/>
            </a:xfrm>
          </p:grpSpPr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D027943-5140-40DB-B613-56963C41B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 flipH="1">
                <a:off x="6874329" y="-1836137"/>
                <a:ext cx="5396592" cy="8628821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9E3E2E9-C162-4E7F-9851-59ACA8EE7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>
                <a:off x="-696686" y="-1836136"/>
                <a:ext cx="7571015" cy="8628821"/>
              </a:xfrm>
              <a:prstGeom prst="rect">
                <a:avLst/>
              </a:prstGeom>
            </p:spPr>
          </p:pic>
        </p:grp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1E84647-ED1C-498D-A804-BD4A0631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85" y="-345621"/>
              <a:ext cx="7549242" cy="7549242"/>
            </a:xfrm>
            <a:prstGeom prst="rect">
              <a:avLst/>
            </a:prstGeom>
          </p:spPr>
        </p:pic>
      </p:grp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F2276E13-0BBB-474C-9C33-7A2610AA2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" y="351692"/>
            <a:ext cx="6924572" cy="90384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0FEDC9-D936-41E3-871A-EFB9ADD81FDA}"/>
              </a:ext>
            </a:extLst>
          </p:cNvPr>
          <p:cNvGrpSpPr/>
          <p:nvPr/>
        </p:nvGrpSpPr>
        <p:grpSpPr>
          <a:xfrm>
            <a:off x="284872" y="497256"/>
            <a:ext cx="2229728" cy="1357019"/>
            <a:chOff x="284872" y="497256"/>
            <a:chExt cx="2229728" cy="1357019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795B6CFB-FC8C-4A95-9413-76820866B676}"/>
                </a:ext>
              </a:extLst>
            </p:cNvPr>
            <p:cNvSpPr/>
            <p:nvPr/>
          </p:nvSpPr>
          <p:spPr>
            <a:xfrm flipH="1">
              <a:off x="284872" y="497256"/>
              <a:ext cx="2229728" cy="1258065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0D77E-386A-4FC6-B8EA-58DFAD9D448E}"/>
                </a:ext>
              </a:extLst>
            </p:cNvPr>
            <p:cNvSpPr txBox="1"/>
            <p:nvPr/>
          </p:nvSpPr>
          <p:spPr>
            <a:xfrm>
              <a:off x="432599" y="789625"/>
              <a:ext cx="2073729" cy="106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8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要使密码发挥作用，它必须要：</a:t>
              </a:r>
              <a:endParaRPr lang="en-GB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A7BA2-FA6D-4965-9FF1-371D28748E77}"/>
              </a:ext>
            </a:extLst>
          </p:cNvPr>
          <p:cNvGrpSpPr/>
          <p:nvPr/>
        </p:nvGrpSpPr>
        <p:grpSpPr>
          <a:xfrm>
            <a:off x="1851388" y="1357296"/>
            <a:ext cx="2261269" cy="1280928"/>
            <a:chOff x="1851388" y="1357296"/>
            <a:chExt cx="2261269" cy="1280928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C749C151-B1D4-44D7-BAD1-2AD14E2A11AC}"/>
                </a:ext>
              </a:extLst>
            </p:cNvPr>
            <p:cNvSpPr/>
            <p:nvPr/>
          </p:nvSpPr>
          <p:spPr>
            <a:xfrm flipH="1">
              <a:off x="1851388" y="1357296"/>
              <a:ext cx="2261269" cy="114383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544CCB-9E9B-4958-9428-5CCD2BEAD919}"/>
                </a:ext>
              </a:extLst>
            </p:cNvPr>
            <p:cNvSpPr txBox="1"/>
            <p:nvPr/>
          </p:nvSpPr>
          <p:spPr>
            <a:xfrm>
              <a:off x="2218457" y="1639361"/>
              <a:ext cx="1611461" cy="99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3200" dirty="0">
                  <a:effectLst/>
                  <a:latin typeface="M Ying Hei PRC W8" panose="02000803000000020004" pitchFamily="50" charset="-122"/>
                  <a:ea typeface="M Ying Hei PRC W8" panose="02000803000000020004" pitchFamily="50" charset="-122"/>
                  <a:cs typeface="M Ying Hei PRC W8" panose="02000803000000020004" pitchFamily="50" charset="-122"/>
                </a:rPr>
                <a:t>足够长</a:t>
              </a:r>
              <a:endParaRPr lang="en-GB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endParaRPr>
            </a:p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766F4F-5C19-45E2-94F1-D325DEFDAF54}"/>
              </a:ext>
            </a:extLst>
          </p:cNvPr>
          <p:cNvGrpSpPr/>
          <p:nvPr/>
        </p:nvGrpSpPr>
        <p:grpSpPr>
          <a:xfrm>
            <a:off x="445824" y="2109131"/>
            <a:ext cx="2334546" cy="1549831"/>
            <a:chOff x="445824" y="2109131"/>
            <a:chExt cx="2334546" cy="1549831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49530915-D437-45C2-9B46-77C78E993657}"/>
                </a:ext>
              </a:extLst>
            </p:cNvPr>
            <p:cNvSpPr/>
            <p:nvPr/>
          </p:nvSpPr>
          <p:spPr>
            <a:xfrm rot="21349698" flipH="1">
              <a:off x="445824" y="2109131"/>
              <a:ext cx="2334546" cy="154983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F30-6A5E-4C76-B28C-89236580CB9C}"/>
                </a:ext>
              </a:extLst>
            </p:cNvPr>
            <p:cNvSpPr txBox="1"/>
            <p:nvPr/>
          </p:nvSpPr>
          <p:spPr>
            <a:xfrm>
              <a:off x="459315" y="2544373"/>
              <a:ext cx="2229727" cy="99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3200" dirty="0">
                  <a:effectLst/>
                  <a:latin typeface="M Ying Hei PRC W8" panose="02000803000000020004" pitchFamily="50" charset="-122"/>
                  <a:ea typeface="M Ying Hei PRC W8" panose="02000803000000020004" pitchFamily="50" charset="-122"/>
                  <a:cs typeface="M Ying Hei PRC W8" panose="02000803000000020004" pitchFamily="50" charset="-122"/>
                </a:rPr>
                <a:t>够复杂</a:t>
              </a:r>
              <a:endParaRPr lang="en-GB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endParaRP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863C4-687F-4B2D-B3EE-264BE36B0ADE}"/>
              </a:ext>
            </a:extLst>
          </p:cNvPr>
          <p:cNvGrpSpPr/>
          <p:nvPr/>
        </p:nvGrpSpPr>
        <p:grpSpPr>
          <a:xfrm>
            <a:off x="4327071" y="497256"/>
            <a:ext cx="2762420" cy="2123480"/>
            <a:chOff x="4327071" y="497256"/>
            <a:chExt cx="2762420" cy="212348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9883C31-26FE-41A0-B4AA-A604446F2222}"/>
                </a:ext>
              </a:extLst>
            </p:cNvPr>
            <p:cNvSpPr/>
            <p:nvPr/>
          </p:nvSpPr>
          <p:spPr>
            <a:xfrm>
              <a:off x="4327071" y="497256"/>
              <a:ext cx="2762420" cy="212348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69ABF1-183B-4529-9F2F-1B88BC26AE46}"/>
                </a:ext>
              </a:extLst>
            </p:cNvPr>
            <p:cNvSpPr txBox="1"/>
            <p:nvPr/>
          </p:nvSpPr>
          <p:spPr>
            <a:xfrm>
              <a:off x="4459428" y="995677"/>
              <a:ext cx="2527798" cy="15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8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与其他账户上</a:t>
              </a:r>
              <a:br>
                <a:rPr lang="en-GB" altLang="zh-CN" sz="18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</a:br>
              <a:r>
                <a:rPr lang="zh-CN" sz="18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使用的其他密码</a:t>
              </a:r>
              <a:br>
                <a:rPr lang="en-GB" altLang="zh-CN" sz="18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</a:br>
              <a:r>
                <a:rPr lang="zh-CN" sz="3200" dirty="0">
                  <a:effectLst/>
                  <a:latin typeface="M Ying Hei PRC W8" panose="02000803000000020004" pitchFamily="50" charset="-122"/>
                  <a:ea typeface="M Ying Hei PRC W8" panose="02000803000000020004" pitchFamily="50" charset="-122"/>
                  <a:cs typeface="M Ying Hei PRC W8" panose="02000803000000020004" pitchFamily="50" charset="-122"/>
                </a:rPr>
                <a:t>不同</a:t>
              </a:r>
              <a:endParaRPr lang="en-GB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endParaRPr>
            </a:p>
            <a:p>
              <a:endParaRPr lang="en-US" dirty="0"/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215629-6309-4C12-8301-4BE58B7E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6041240" y="3925493"/>
            <a:ext cx="1904967" cy="2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7F02B-628D-4829-AB32-302FD229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2" y="1892388"/>
            <a:ext cx="7815359" cy="532178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E557EE-0394-488F-BED8-C2199D381076}"/>
              </a:ext>
            </a:extLst>
          </p:cNvPr>
          <p:cNvSpPr/>
          <p:nvPr/>
        </p:nvSpPr>
        <p:spPr>
          <a:xfrm rot="20626633" flipH="1">
            <a:off x="710780" y="963116"/>
            <a:ext cx="2273227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AB567-C14A-4D18-A4A2-109CF62C1917}"/>
              </a:ext>
            </a:extLst>
          </p:cNvPr>
          <p:cNvSpPr txBox="1"/>
          <p:nvPr/>
        </p:nvSpPr>
        <p:spPr>
          <a:xfrm>
            <a:off x="650441" y="1199342"/>
            <a:ext cx="23256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与大人</a:t>
            </a:r>
            <a:br>
              <a:rPr lang="en-GB" alt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</a:b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一起</a:t>
            </a:r>
            <a:br>
              <a:rPr lang="en-GB" altLang="zh-CN" sz="1800" b="1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创建你的密码</a:t>
            </a:r>
            <a:endParaRPr lang="en-GB" sz="32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824F84E-97BC-4AB4-A455-EED7C68392DC}"/>
              </a:ext>
            </a:extLst>
          </p:cNvPr>
          <p:cNvSpPr/>
          <p:nvPr/>
        </p:nvSpPr>
        <p:spPr>
          <a:xfrm rot="20540373" flipH="1">
            <a:off x="5463226" y="3174744"/>
            <a:ext cx="2552253" cy="14876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CA45-576E-4B33-9741-1641B8922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06398" y="2605211"/>
            <a:ext cx="3879272" cy="426192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AB85B0-423E-46A8-A7BD-EAA38BE8FE10}"/>
              </a:ext>
            </a:extLst>
          </p:cNvPr>
          <p:cNvSpPr/>
          <p:nvPr/>
        </p:nvSpPr>
        <p:spPr>
          <a:xfrm flipH="1">
            <a:off x="5892132" y="1560156"/>
            <a:ext cx="2893409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F29FF-481A-427D-9541-A9723D44E19E}"/>
              </a:ext>
            </a:extLst>
          </p:cNvPr>
          <p:cNvSpPr txBox="1"/>
          <p:nvPr/>
        </p:nvSpPr>
        <p:spPr>
          <a:xfrm>
            <a:off x="6309798" y="2485705"/>
            <a:ext cx="1934936" cy="37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大写和小写字母</a:t>
            </a:r>
            <a:endParaRPr lang="en-GB" sz="18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A3C3-F7E8-4AAF-BFB3-43D11444D7F0}"/>
              </a:ext>
            </a:extLst>
          </p:cNvPr>
          <p:cNvSpPr txBox="1"/>
          <p:nvPr/>
        </p:nvSpPr>
        <p:spPr>
          <a:xfrm>
            <a:off x="6417865" y="1871049"/>
            <a:ext cx="186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 i C r V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5B626-AD12-4D5D-A8E2-25338F1BE95E}"/>
              </a:ext>
            </a:extLst>
          </p:cNvPr>
          <p:cNvSpPr txBox="1"/>
          <p:nvPr/>
        </p:nvSpPr>
        <p:spPr>
          <a:xfrm>
            <a:off x="5497587" y="3541983"/>
            <a:ext cx="2294579" cy="119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特殊</a:t>
            </a:r>
            <a:r>
              <a:rPr lang="en-US" sz="1800" dirty="0" err="1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符号</a:t>
            </a:r>
            <a:endParaRPr lang="en-GB" sz="18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algn="ctr"/>
            <a:r>
              <a:rPr lang="it-IT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. % ( ) = , 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90CCAD4-DC7E-4A7B-A533-A6B5169BBC28}"/>
              </a:ext>
            </a:extLst>
          </p:cNvPr>
          <p:cNvSpPr/>
          <p:nvPr/>
        </p:nvSpPr>
        <p:spPr>
          <a:xfrm rot="271898">
            <a:off x="8684515" y="1270555"/>
            <a:ext cx="3077991" cy="15034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3E3C-8E00-4E26-89A5-47FDB2EB7D9C}"/>
              </a:ext>
            </a:extLst>
          </p:cNvPr>
          <p:cNvSpPr txBox="1"/>
          <p:nvPr/>
        </p:nvSpPr>
        <p:spPr>
          <a:xfrm>
            <a:off x="8941150" y="1425927"/>
            <a:ext cx="2495952" cy="98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数字</a:t>
            </a:r>
            <a:endParaRPr lang="en-GB" sz="18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algn="ctr"/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9513164827</a:t>
            </a:r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F06C571-D8B6-48BA-B12C-BA342A2BA444}"/>
              </a:ext>
            </a:extLst>
          </p:cNvPr>
          <p:cNvSpPr/>
          <p:nvPr/>
        </p:nvSpPr>
        <p:spPr>
          <a:xfrm rot="971981" flipH="1">
            <a:off x="8672815" y="286915"/>
            <a:ext cx="1431932" cy="81769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FD61F-BEC0-4959-94DA-85B455E0BC07}"/>
              </a:ext>
            </a:extLst>
          </p:cNvPr>
          <p:cNvSpPr txBox="1"/>
          <p:nvPr/>
        </p:nvSpPr>
        <p:spPr>
          <a:xfrm>
            <a:off x="8848472" y="372597"/>
            <a:ext cx="103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密码要包括：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719330"/>
            <a:ext cx="10511684" cy="857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6F932-AD77-4A61-9792-68C3D66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959" y="521677"/>
            <a:ext cx="6026366" cy="75048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1A58-74B0-4911-AB68-2BDE05311EC6}"/>
              </a:ext>
            </a:extLst>
          </p:cNvPr>
          <p:cNvGrpSpPr/>
          <p:nvPr/>
        </p:nvGrpSpPr>
        <p:grpSpPr>
          <a:xfrm>
            <a:off x="6813731" y="677637"/>
            <a:ext cx="2927342" cy="1328000"/>
            <a:chOff x="6813731" y="677637"/>
            <a:chExt cx="2927342" cy="132800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D9E9475-2517-4138-8AB3-FC1B54DCDDD5}"/>
                </a:ext>
              </a:extLst>
            </p:cNvPr>
            <p:cNvSpPr/>
            <p:nvPr/>
          </p:nvSpPr>
          <p:spPr>
            <a:xfrm>
              <a:off x="7255684" y="677637"/>
              <a:ext cx="2043437" cy="1328000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59EB6-8719-44A2-AC1A-9B52E02E6401}"/>
                </a:ext>
              </a:extLst>
            </p:cNvPr>
            <p:cNvSpPr txBox="1"/>
            <p:nvPr/>
          </p:nvSpPr>
          <p:spPr>
            <a:xfrm>
              <a:off x="6813731" y="1049249"/>
              <a:ext cx="2927342" cy="52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2800" dirty="0">
                  <a:solidFill>
                    <a:schemeClr val="bg1"/>
                  </a:solidFill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大家好！</a:t>
              </a:r>
              <a:endParaRPr lang="en-GB" sz="2800" dirty="0">
                <a:solidFill>
                  <a:schemeClr val="bg1"/>
                </a:solidFill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D3ED1-29C5-4502-B1ED-DA9170D976E1}"/>
              </a:ext>
            </a:extLst>
          </p:cNvPr>
          <p:cNvGrpSpPr/>
          <p:nvPr/>
        </p:nvGrpSpPr>
        <p:grpSpPr>
          <a:xfrm>
            <a:off x="7648189" y="1616493"/>
            <a:ext cx="4185767" cy="1647694"/>
            <a:chOff x="7648189" y="1616493"/>
            <a:chExt cx="4185767" cy="164769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624305E-2563-46B9-96F0-A2D57BA3EF34}"/>
                </a:ext>
              </a:extLst>
            </p:cNvPr>
            <p:cNvSpPr/>
            <p:nvPr/>
          </p:nvSpPr>
          <p:spPr>
            <a:xfrm rot="1315299">
              <a:off x="8523597" y="1616493"/>
              <a:ext cx="2349016" cy="1647694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BA94E-572D-4AA3-A230-DCF976899EAB}"/>
                </a:ext>
              </a:extLst>
            </p:cNvPr>
            <p:cNvSpPr txBox="1"/>
            <p:nvPr/>
          </p:nvSpPr>
          <p:spPr>
            <a:xfrm rot="729507">
              <a:off x="7648189" y="1860369"/>
              <a:ext cx="4185767" cy="96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2400" dirty="0">
                  <a:solidFill>
                    <a:schemeClr val="bg1"/>
                  </a:solidFill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很高兴</a:t>
              </a:r>
              <a:endParaRPr lang="en-US" altLang="zh-CN" sz="2400" dirty="0">
                <a:solidFill>
                  <a:schemeClr val="bg1"/>
                </a:solidFill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2400" dirty="0">
                  <a:solidFill>
                    <a:schemeClr val="bg1"/>
                  </a:solidFill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见到你们。</a:t>
              </a:r>
              <a:endParaRPr lang="en-GB" sz="2400" dirty="0">
                <a:solidFill>
                  <a:schemeClr val="bg1"/>
                </a:solidFill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43C0B8-45C3-4BED-ABF1-3C52628B7F20}"/>
              </a:ext>
            </a:extLst>
          </p:cNvPr>
          <p:cNvGrpSpPr/>
          <p:nvPr/>
        </p:nvGrpSpPr>
        <p:grpSpPr>
          <a:xfrm>
            <a:off x="7648177" y="3005285"/>
            <a:ext cx="4185767" cy="2529564"/>
            <a:chOff x="7648177" y="3005285"/>
            <a:chExt cx="4185767" cy="2529564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C0141527-FE1F-48E0-92E5-860B908BFF92}"/>
                </a:ext>
              </a:extLst>
            </p:cNvPr>
            <p:cNvSpPr/>
            <p:nvPr/>
          </p:nvSpPr>
          <p:spPr>
            <a:xfrm rot="5238273">
              <a:off x="8458003" y="2783974"/>
              <a:ext cx="2529564" cy="2972186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3B888-960F-4AAD-AD0E-3C5AA653E7F3}"/>
                </a:ext>
              </a:extLst>
            </p:cNvPr>
            <p:cNvSpPr txBox="1"/>
            <p:nvPr/>
          </p:nvSpPr>
          <p:spPr>
            <a:xfrm rot="826707">
              <a:off x="7648177" y="3821236"/>
              <a:ext cx="4185767" cy="96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2400" dirty="0">
                  <a:solidFill>
                    <a:schemeClr val="bg1"/>
                  </a:solidFill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想进一步了解</a:t>
              </a:r>
              <a:endParaRPr lang="en-US" altLang="zh-CN" sz="2400" dirty="0">
                <a:solidFill>
                  <a:schemeClr val="bg1"/>
                </a:solidFill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2400" dirty="0">
                  <a:solidFill>
                    <a:schemeClr val="bg1"/>
                  </a:solidFill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网络安全吗？</a:t>
              </a:r>
              <a:endParaRPr lang="en-GB" sz="2400" dirty="0">
                <a:solidFill>
                  <a:schemeClr val="bg1"/>
                </a:solidFill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3998 0.0669 C 0.04896 0.08102 0.05404 0.10209 0.05404 0.12408 C 0.05404 0.14908 0.04896 0.16898 0.03998 0.1831 L -1.87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E52D17-407A-4C60-856B-A16D659B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5" y="-563028"/>
            <a:ext cx="3838552" cy="7321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B1093-20D8-4D49-835B-1D0D30E01AEF}"/>
              </a:ext>
            </a:extLst>
          </p:cNvPr>
          <p:cNvSpPr txBox="1"/>
          <p:nvPr/>
        </p:nvSpPr>
        <p:spPr>
          <a:xfrm>
            <a:off x="1778692" y="1075904"/>
            <a:ext cx="282542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你赢了，</a:t>
            </a:r>
            <a:br>
              <a:rPr lang="en-GB" altLang="zh-CN" sz="24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altLang="en-US" sz="24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取得了胜利！</a:t>
            </a:r>
            <a:endParaRPr lang="en-GB" sz="24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5BBAB-8B5C-40C4-9DD3-CE96D71DA9F8}"/>
              </a:ext>
            </a:extLst>
          </p:cNvPr>
          <p:cNvSpPr txBox="1"/>
          <p:nvPr/>
        </p:nvSpPr>
        <p:spPr>
          <a:xfrm>
            <a:off x="1282480" y="2188784"/>
            <a:ext cx="338124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祝贺你！</a:t>
            </a:r>
            <a:r>
              <a:rPr lang="en-GB" sz="24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 </a:t>
            </a:r>
            <a:endParaRPr lang="en-US" sz="24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63866-2D85-4A60-AA9D-6E7B55EC3BBA}"/>
              </a:ext>
            </a:extLst>
          </p:cNvPr>
          <p:cNvSpPr txBox="1"/>
          <p:nvPr/>
        </p:nvSpPr>
        <p:spPr>
          <a:xfrm rot="1278519">
            <a:off x="2055839" y="3241190"/>
            <a:ext cx="221069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广告</a:t>
            </a:r>
            <a:br>
              <a:rPr lang="en-GB" altLang="zh-CN" sz="28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altLang="en-US" sz="28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通知！！！</a:t>
            </a:r>
            <a:endParaRPr lang="en-GB" sz="2800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8C48C-AD86-48DB-B59E-4D1F388BD0D4}"/>
              </a:ext>
            </a:extLst>
          </p:cNvPr>
          <p:cNvGrpSpPr/>
          <p:nvPr/>
        </p:nvGrpSpPr>
        <p:grpSpPr>
          <a:xfrm>
            <a:off x="3744313" y="717834"/>
            <a:ext cx="5467105" cy="5467105"/>
            <a:chOff x="9625253" y="3114003"/>
            <a:chExt cx="1399694" cy="139969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F6B965-8D19-4BBE-86A6-2771BBFE3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06">
              <a:extLst>
                <a:ext uri="{FF2B5EF4-FFF2-40B4-BE49-F238E27FC236}">
                  <a16:creationId xmlns:a16="http://schemas.microsoft.com/office/drawing/2014/main" id="{D1B6006C-AC3F-4AB8-BAC8-0D31EC0F1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333F96-D366-4441-9D99-5174CD6D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562" y="2396583"/>
            <a:ext cx="4340918" cy="477012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1AF7A61-9E6E-40AE-884B-BD9E6DB255B4}"/>
              </a:ext>
            </a:extLst>
          </p:cNvPr>
          <p:cNvSpPr/>
          <p:nvPr/>
        </p:nvSpPr>
        <p:spPr>
          <a:xfrm flipH="1">
            <a:off x="7283888" y="1310326"/>
            <a:ext cx="2416293" cy="18866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4BAAF-3D1C-4609-8994-BED27D037607}"/>
              </a:ext>
            </a:extLst>
          </p:cNvPr>
          <p:cNvSpPr txBox="1"/>
          <p:nvPr/>
        </p:nvSpPr>
        <p:spPr>
          <a:xfrm>
            <a:off x="7444420" y="1593921"/>
            <a:ext cx="20848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请勿</a:t>
            </a:r>
            <a:br>
              <a:rPr lang="en-GB" altLang="zh-CN" sz="4000" dirty="0">
                <a:solidFill>
                  <a:srgbClr val="FF0000"/>
                </a:solidFill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</a:br>
            <a:r>
              <a:rPr lang="zh-CN" altLang="en-US" sz="4000" dirty="0">
                <a:solidFill>
                  <a:srgbClr val="FF0000"/>
                </a:solidFill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点击</a:t>
            </a:r>
            <a:r>
              <a:rPr lang="en-GB" sz="4000" dirty="0">
                <a:solidFill>
                  <a:srgbClr val="FF0000"/>
                </a:solidFill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" y="3187307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zh-CN" sz="4800" b="1" dirty="0">
                <a:solidFill>
                  <a:schemeClr val="bg1"/>
                </a:solidFill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再见</a:t>
            </a:r>
            <a:br>
              <a:rPr lang="en-GB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93" y="580574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12" y="6122083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2596132" y="-1249980"/>
            <a:ext cx="10511684" cy="85773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B8137C9-F797-4685-9AF1-CD114A338DB7}"/>
              </a:ext>
            </a:extLst>
          </p:cNvPr>
          <p:cNvGrpSpPr/>
          <p:nvPr/>
        </p:nvGrpSpPr>
        <p:grpSpPr>
          <a:xfrm>
            <a:off x="7777228" y="2812071"/>
            <a:ext cx="1380751" cy="755561"/>
            <a:chOff x="9915640" y="1448043"/>
            <a:chExt cx="2539291" cy="75556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2D6C662-0175-4836-872D-EBD8CA3A444C}"/>
                </a:ext>
              </a:extLst>
            </p:cNvPr>
            <p:cNvSpPr/>
            <p:nvPr/>
          </p:nvSpPr>
          <p:spPr>
            <a:xfrm>
              <a:off x="9915640" y="1448043"/>
              <a:ext cx="2291324" cy="755561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6A50C5-EDBB-496C-B52C-DC39C4237C23}"/>
                </a:ext>
              </a:extLst>
            </p:cNvPr>
            <p:cNvSpPr txBox="1"/>
            <p:nvPr/>
          </p:nvSpPr>
          <p:spPr>
            <a:xfrm>
              <a:off x="10163608" y="1646833"/>
              <a:ext cx="2291323" cy="40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 err="1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做功课</a:t>
              </a:r>
              <a:endParaRPr lang="en-GB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169C1F-2066-486D-ADA1-D024E42179B0}"/>
              </a:ext>
            </a:extLst>
          </p:cNvPr>
          <p:cNvGrpSpPr/>
          <p:nvPr/>
        </p:nvGrpSpPr>
        <p:grpSpPr>
          <a:xfrm>
            <a:off x="5811450" y="2652304"/>
            <a:ext cx="1689974" cy="1430386"/>
            <a:chOff x="5124059" y="2314028"/>
            <a:chExt cx="1689974" cy="1430386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A506CC8-C1C5-4996-B2A1-164FAA2E03FA}"/>
                </a:ext>
              </a:extLst>
            </p:cNvPr>
            <p:cNvSpPr/>
            <p:nvPr/>
          </p:nvSpPr>
          <p:spPr>
            <a:xfrm>
              <a:off x="5124059" y="2314028"/>
              <a:ext cx="1468712" cy="1325563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D732-EBFD-4CBB-B519-179276694D72}"/>
                </a:ext>
              </a:extLst>
            </p:cNvPr>
            <p:cNvSpPr txBox="1"/>
            <p:nvPr/>
          </p:nvSpPr>
          <p:spPr>
            <a:xfrm>
              <a:off x="5437971" y="2613848"/>
              <a:ext cx="1376062" cy="1130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 err="1"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玩电子</a:t>
              </a:r>
              <a:br>
                <a:rPr lang="en-US" sz="2000" dirty="0"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</a:br>
              <a:r>
                <a:rPr lang="en-US" sz="2000" dirty="0" err="1"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游戏</a:t>
              </a:r>
              <a:endParaRPr lang="en-GB" sz="2000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B2F48F-3407-4027-A550-3B4C237EBC5B}"/>
              </a:ext>
            </a:extLst>
          </p:cNvPr>
          <p:cNvGrpSpPr/>
          <p:nvPr/>
        </p:nvGrpSpPr>
        <p:grpSpPr>
          <a:xfrm>
            <a:off x="2596132" y="2638177"/>
            <a:ext cx="1239267" cy="1625654"/>
            <a:chOff x="2369965" y="2663149"/>
            <a:chExt cx="1239267" cy="162565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8DB77DA-2118-41A2-A249-B34F25367A33}"/>
                </a:ext>
              </a:extLst>
            </p:cNvPr>
            <p:cNvSpPr/>
            <p:nvPr/>
          </p:nvSpPr>
          <p:spPr>
            <a:xfrm rot="18816044" flipH="1">
              <a:off x="2169863" y="2863251"/>
              <a:ext cx="1625654" cy="122544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791860-F6AC-40FF-9CCD-96104AEA112A}"/>
                </a:ext>
              </a:extLst>
            </p:cNvPr>
            <p:cNvSpPr txBox="1"/>
            <p:nvPr/>
          </p:nvSpPr>
          <p:spPr>
            <a:xfrm>
              <a:off x="2446551" y="3177926"/>
              <a:ext cx="1162681" cy="80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 err="1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听音乐</a:t>
              </a:r>
              <a:endParaRPr lang="en-GB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C80400-FB09-4221-8870-D7BED47D69DE}"/>
              </a:ext>
            </a:extLst>
          </p:cNvPr>
          <p:cNvGrpSpPr/>
          <p:nvPr/>
        </p:nvGrpSpPr>
        <p:grpSpPr>
          <a:xfrm>
            <a:off x="3932792" y="1457138"/>
            <a:ext cx="2123000" cy="1573570"/>
            <a:chOff x="2393093" y="1248114"/>
            <a:chExt cx="2454713" cy="1819436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27983A90-A953-472C-A03D-6BB65CD9C5C2}"/>
                </a:ext>
              </a:extLst>
            </p:cNvPr>
            <p:cNvSpPr/>
            <p:nvPr/>
          </p:nvSpPr>
          <p:spPr>
            <a:xfrm flipH="1">
              <a:off x="2393093" y="1248114"/>
              <a:ext cx="2454713" cy="1819436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0AD53-BC85-416C-9130-6CC30DCFCF8A}"/>
                </a:ext>
              </a:extLst>
            </p:cNvPr>
            <p:cNvSpPr txBox="1"/>
            <p:nvPr/>
          </p:nvSpPr>
          <p:spPr>
            <a:xfrm>
              <a:off x="2631958" y="1724920"/>
              <a:ext cx="2214859" cy="1130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2000" dirty="0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与家人朋友联络并保持联系</a:t>
              </a:r>
              <a:endParaRPr lang="en-GB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  <a:p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1F1BC-E628-4A05-9512-734C2849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2686" y="3610708"/>
            <a:ext cx="2977850" cy="32722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8DE6B-4CC2-485F-804B-0030BFE4B522}"/>
              </a:ext>
            </a:extLst>
          </p:cNvPr>
          <p:cNvGrpSpPr/>
          <p:nvPr/>
        </p:nvGrpSpPr>
        <p:grpSpPr>
          <a:xfrm>
            <a:off x="9144132" y="2199684"/>
            <a:ext cx="2164974" cy="480293"/>
            <a:chOff x="9886852" y="2065105"/>
            <a:chExt cx="2164974" cy="48029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5AA27A0-5953-4B02-A3B3-2D9D88166D3F}"/>
                </a:ext>
              </a:extLst>
            </p:cNvPr>
            <p:cNvSpPr/>
            <p:nvPr/>
          </p:nvSpPr>
          <p:spPr>
            <a:xfrm>
              <a:off x="9886852" y="2065105"/>
              <a:ext cx="2151128" cy="480293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880AED-446F-4EAA-95BD-BB90E0CA45E5}"/>
                </a:ext>
              </a:extLst>
            </p:cNvPr>
            <p:cNvSpPr txBox="1"/>
            <p:nvPr/>
          </p:nvSpPr>
          <p:spPr>
            <a:xfrm>
              <a:off x="9900698" y="2111199"/>
              <a:ext cx="2151128" cy="40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 err="1">
                  <a:effectLst/>
                  <a:latin typeface="M Ying Hei PRC W5" panose="02000503000000020004" pitchFamily="50" charset="-122"/>
                  <a:ea typeface="M Ying Hei PRC W5" panose="02000503000000020004" pitchFamily="50" charset="-122"/>
                  <a:cs typeface="M Ying Hei PRC W5" panose="02000503000000020004" pitchFamily="50" charset="-122"/>
                </a:rPr>
                <a:t>观看电视节目</a:t>
              </a:r>
              <a:endParaRPr lang="en-GB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2A1B64-130D-49F9-8CD8-F8B3F52C5F71}"/>
              </a:ext>
            </a:extLst>
          </p:cNvPr>
          <p:cNvGrpSpPr/>
          <p:nvPr/>
        </p:nvGrpSpPr>
        <p:grpSpPr>
          <a:xfrm>
            <a:off x="9826177" y="2876700"/>
            <a:ext cx="2018385" cy="1507360"/>
            <a:chOff x="9760501" y="2863251"/>
            <a:chExt cx="1691508" cy="1325563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7A25823-B177-460E-AF8C-7B5A772BCB63}"/>
                </a:ext>
              </a:extLst>
            </p:cNvPr>
            <p:cNvSpPr/>
            <p:nvPr/>
          </p:nvSpPr>
          <p:spPr>
            <a:xfrm rot="2629825">
              <a:off x="9760501" y="2863251"/>
              <a:ext cx="1691508" cy="132556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6C32E0-0B77-42B2-87BA-12FE70EF5772}"/>
                </a:ext>
              </a:extLst>
            </p:cNvPr>
            <p:cNvSpPr txBox="1"/>
            <p:nvPr/>
          </p:nvSpPr>
          <p:spPr>
            <a:xfrm>
              <a:off x="10037775" y="3044607"/>
              <a:ext cx="1221591" cy="879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zh-CN" altLang="en-US" dirty="0"/>
                <a:t>请</a:t>
              </a:r>
              <a:r>
                <a:rPr lang="en-US" dirty="0" err="1"/>
                <a:t>在线查看您的</a:t>
              </a:r>
              <a:r>
                <a:rPr lang="zh-CN" altLang="en-US" dirty="0"/>
                <a:t>时间表</a:t>
              </a:r>
              <a:r>
                <a:rPr lang="en-US" dirty="0" err="1"/>
                <a:t>安排</a:t>
              </a:r>
              <a:r>
                <a:rPr lang="en-CA" sz="2000" dirty="0"/>
                <a:t> </a:t>
              </a:r>
              <a:endParaRPr lang="en-GB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02EFCB-34D5-40FE-BC28-FB7EFBC8C915}"/>
              </a:ext>
            </a:extLst>
          </p:cNvPr>
          <p:cNvSpPr txBox="1"/>
          <p:nvPr/>
        </p:nvSpPr>
        <p:spPr>
          <a:xfrm>
            <a:off x="261521" y="855475"/>
            <a:ext cx="3536437" cy="14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0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你用互联网</a:t>
            </a:r>
            <a:endParaRPr lang="en-US" altLang="zh-CN" sz="40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0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干什么？</a:t>
            </a:r>
            <a:endParaRPr lang="en-GB" sz="40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D1F9137-61BF-4B49-8B8F-CA145C8F9594}"/>
              </a:ext>
            </a:extLst>
          </p:cNvPr>
          <p:cNvSpPr/>
          <p:nvPr/>
        </p:nvSpPr>
        <p:spPr>
          <a:xfrm rot="887601">
            <a:off x="6869651" y="808471"/>
            <a:ext cx="3970847" cy="360813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241645" y="1738007"/>
            <a:ext cx="3317916" cy="241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如果我们在上网时</a:t>
            </a:r>
            <a:br>
              <a:rPr lang="en-GB" alt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不注意自己的</a:t>
            </a:r>
            <a:br>
              <a:rPr lang="en-GB" altLang="zh-CN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行为</a:t>
            </a:r>
            <a:r>
              <a:rPr lang="zh-CN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，</a:t>
            </a:r>
            <a:br>
              <a:rPr lang="en-GB" altLang="zh-CN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互联网也可能是一个</a:t>
            </a:r>
            <a:br>
              <a:rPr lang="en-GB" altLang="zh-CN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危险的地方</a:t>
            </a:r>
            <a:r>
              <a:rPr lang="zh-CN" sz="20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。</a:t>
            </a:r>
            <a:endParaRPr lang="en-GB" sz="20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2E54-D868-442A-ABDE-92336F3FD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7762" y="1207476"/>
            <a:ext cx="5324193" cy="58908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5FB654-7C54-4590-BD3D-9078B9557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4" y="61519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B37777-0270-4583-AB05-9756045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243" y="-568570"/>
            <a:ext cx="6933872" cy="84063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E98123-C539-42EB-AC81-FF816DDC41DC}"/>
              </a:ext>
            </a:extLst>
          </p:cNvPr>
          <p:cNvSpPr/>
          <p:nvPr/>
        </p:nvSpPr>
        <p:spPr>
          <a:xfrm rot="1948459">
            <a:off x="6652133" y="495710"/>
            <a:ext cx="3583612" cy="33961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404142" y="1238191"/>
            <a:ext cx="2740386" cy="218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今天我们将学习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在使用互联网进行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交流、娱乐和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导航时如何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保护自己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。</a:t>
            </a:r>
            <a:endParaRPr lang="en-GB" sz="18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EF77D0-DEA2-4349-860B-79B4281E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85" y="919062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88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房屋</a:t>
            </a:r>
            <a:endParaRPr lang="en-GB" sz="8800" dirty="0">
              <a:effectLst/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F4E29-5BC4-475D-A2C6-EDFA3C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00" y="2239107"/>
            <a:ext cx="3355200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B31AE2-150A-446C-AAA2-8A6E5DD34163}"/>
              </a:ext>
            </a:extLst>
          </p:cNvPr>
          <p:cNvGrpSpPr/>
          <p:nvPr/>
        </p:nvGrpSpPr>
        <p:grpSpPr>
          <a:xfrm>
            <a:off x="3805562" y="1203396"/>
            <a:ext cx="4312067" cy="5865001"/>
            <a:chOff x="3805562" y="1203396"/>
            <a:chExt cx="4312067" cy="5865001"/>
          </a:xfrm>
        </p:grpSpPr>
        <p:pic>
          <p:nvPicPr>
            <p:cNvPr id="9" name="Picture 2" descr="Risultati immagini per ipad frame">
              <a:extLst>
                <a:ext uri="{FF2B5EF4-FFF2-40B4-BE49-F238E27FC236}">
                  <a16:creationId xmlns:a16="http://schemas.microsoft.com/office/drawing/2014/main" id="{B6861A3E-8975-492E-A25D-039556089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01964A-7682-47C3-A6D0-601F3AA5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573580" y="1393837"/>
            <a:ext cx="2776449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701765" y="1796523"/>
            <a:ext cx="25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你的智能手机或</a:t>
            </a:r>
            <a:br>
              <a:rPr lang="en-GB" altLang="zh-CN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altLang="en-US" dirty="0"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平板电脑就是你的</a:t>
            </a:r>
            <a:endParaRPr lang="en-GB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72D3D-A19E-4FE0-A446-6160D25C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02967" y="3019762"/>
            <a:ext cx="3493629" cy="3838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36D4A-AEA0-4675-A480-938BF461E945}"/>
              </a:ext>
            </a:extLst>
          </p:cNvPr>
          <p:cNvSpPr txBox="1"/>
          <p:nvPr/>
        </p:nvSpPr>
        <p:spPr>
          <a:xfrm>
            <a:off x="1158120" y="2442854"/>
            <a:ext cx="187962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en-US" sz="3200" b="1" dirty="0"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数字房屋</a:t>
            </a:r>
            <a:endParaRPr lang="en-US" dirty="0">
              <a:latin typeface="M Ying Hei PRC W8" panose="02000803000000020004" pitchFamily="50" charset="-122"/>
              <a:ea typeface="M Ying Hei PRC W8" panose="02000803000000020004" pitchFamily="50" charset="-122"/>
              <a:cs typeface="M Ying Hei PRC W8" panose="02000803000000020004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67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1479888" y="389327"/>
            <a:ext cx="2459076" cy="231903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504524" y="878889"/>
            <a:ext cx="2520077" cy="1412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应用程序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就是你的数字房屋里的</a:t>
            </a:r>
            <a:r>
              <a:rPr lang="zh-CN" sz="3200" b="1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房间</a:t>
            </a: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。</a:t>
            </a:r>
            <a:endParaRPr lang="en-GB" sz="1800" dirty="0">
              <a:effectLst/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ED02D1E2-0BC3-40DC-9C34-E1D4049A8B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08ED8-3251-42B7-8B7E-A70BCCBED8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8" y="2087913"/>
            <a:ext cx="1068234" cy="102130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DC3B5929-7C48-43A5-9D97-0EB3FED5A7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5" y="2134754"/>
            <a:ext cx="921560" cy="89452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E2F4D4D-01D3-498A-9047-6ACE1134E0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1DEAE055-17C2-4FDF-815F-C0958F220E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10" y="3418468"/>
            <a:ext cx="1207010" cy="1115570"/>
          </a:xfrm>
          <a:prstGeom prst="rect">
            <a:avLst/>
          </a:prstGeom>
        </p:spPr>
      </p:pic>
      <p:pic>
        <p:nvPicPr>
          <p:cNvPr id="34" name="Picture 3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B1029B1-05E4-47B5-AA64-A49938D499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3365626"/>
            <a:ext cx="1438659" cy="121615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F808EEB-957B-44B1-A5AC-229B5E42A2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6A39A-D1AE-4F85-A8F4-0C7DCB68B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639098" y="1260941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681F684-8ECA-437E-A7C3-F96E6D5F5D09}"/>
              </a:ext>
            </a:extLst>
          </p:cNvPr>
          <p:cNvSpPr/>
          <p:nvPr/>
        </p:nvSpPr>
        <p:spPr>
          <a:xfrm flipH="1">
            <a:off x="1761933" y="731054"/>
            <a:ext cx="2790307" cy="2504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0C578-91CB-4E49-9F59-7A1E5BFD552A}"/>
              </a:ext>
            </a:extLst>
          </p:cNvPr>
          <p:cNvSpPr txBox="1"/>
          <p:nvPr/>
        </p:nvSpPr>
        <p:spPr>
          <a:xfrm>
            <a:off x="1888443" y="924182"/>
            <a:ext cx="25200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你的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密码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就是你的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数字房屋的</a:t>
            </a:r>
            <a:br>
              <a:rPr lang="en-GB" alt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</a:br>
            <a:r>
              <a:rPr lang="zh-CN" sz="3200" dirty="0">
                <a:effectLst/>
                <a:latin typeface="M Ying Hei PRC W8" panose="02000803000000020004" pitchFamily="50" charset="-122"/>
                <a:ea typeface="M Ying Hei PRC W8" panose="02000803000000020004" pitchFamily="50" charset="-122"/>
                <a:cs typeface="M Ying Hei PRC W8" panose="02000803000000020004" pitchFamily="50" charset="-122"/>
              </a:rPr>
              <a:t>钥匙</a:t>
            </a:r>
            <a:endParaRPr lang="en-GB" sz="3000" b="1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E6A9F1E-0D6E-4705-AEFB-C632683A8B2C}"/>
              </a:ext>
            </a:extLst>
          </p:cNvPr>
          <p:cNvSpPr/>
          <p:nvPr/>
        </p:nvSpPr>
        <p:spPr>
          <a:xfrm rot="19411387" flipH="1">
            <a:off x="1675059" y="2815595"/>
            <a:ext cx="2005930" cy="18807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8FD7-4E70-4DF5-A518-EBBD3924CDAD}"/>
              </a:ext>
            </a:extLst>
          </p:cNvPr>
          <p:cNvSpPr txBox="1"/>
          <p:nvPr/>
        </p:nvSpPr>
        <p:spPr>
          <a:xfrm>
            <a:off x="1719507" y="3475860"/>
            <a:ext cx="184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800" dirty="0">
                <a:effectLst/>
                <a:latin typeface="M Ying Hei PRC W5" panose="02000503000000020004" pitchFamily="50" charset="-122"/>
                <a:ea typeface="M Ying Hei PRC W5" panose="02000503000000020004" pitchFamily="50" charset="-122"/>
                <a:cs typeface="M Ying Hei PRC W5" panose="02000503000000020004" pitchFamily="50" charset="-122"/>
              </a:rPr>
              <a:t>你会把它交给别人吗？</a:t>
            </a:r>
            <a:endParaRPr lang="en-US" dirty="0">
              <a:latin typeface="M Ying Hei PRC W5" panose="02000503000000020004" pitchFamily="50" charset="-122"/>
              <a:ea typeface="M Ying Hei PRC W5" panose="02000503000000020004" pitchFamily="50" charset="-122"/>
              <a:cs typeface="M Ying Hei PRC W5" panose="02000503000000020004" pitchFamily="50" charset="-122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EDC062B-9E95-4BDD-AC03-33460E3FE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4A52BE25-4D1E-4541-B6C4-CA74C58B7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2" y="2064756"/>
            <a:ext cx="1124692" cy="1075287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21683974-4D3C-4BD0-B8E0-8E7683A20E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95" y="2089176"/>
            <a:ext cx="1001484" cy="972107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199A0245-E70B-4A93-B60E-B2896A7A47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42" name="Picture 4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817012-BF79-475F-8AF0-232BF2038D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7C62B3A5-1659-497E-9E22-34ED9FFB8D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9" y="4840372"/>
            <a:ext cx="1203962" cy="1136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634E11-4470-4930-B932-31B92F2724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05850" y="2277618"/>
            <a:ext cx="4233899" cy="4648786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47C36314-3461-4A84-870A-95C81F1E72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12" y="4808190"/>
            <a:ext cx="1120878" cy="110988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99FB6B1-F7BC-4C7C-9B5F-1652D4079F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2304</TotalTime>
  <Words>567</Words>
  <Application>Microsoft Office PowerPoint</Application>
  <PresentationFormat>Widescreen</PresentationFormat>
  <Paragraphs>62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 Light</vt:lpstr>
      <vt:lpstr>Century Gothic</vt:lpstr>
      <vt:lpstr>Arial</vt:lpstr>
      <vt:lpstr>HYHeiLiZhiTiJ</vt:lpstr>
      <vt:lpstr>M Ying Hei PRC W8</vt:lpstr>
      <vt:lpstr>Calibri</vt:lpstr>
      <vt:lpstr>M Ying Hei PRC W5</vt:lpstr>
      <vt:lpstr>Wingdings 3</vt:lpstr>
      <vt:lpstr>Balloon XBd BT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房屋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再见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122</cp:revision>
  <dcterms:created xsi:type="dcterms:W3CDTF">2020-08-31T09:59:46Z</dcterms:created>
  <dcterms:modified xsi:type="dcterms:W3CDTF">2022-03-01T14:22:24Z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