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995" autoAdjust="0"/>
  </p:normalViewPr>
  <p:slideViewPr>
    <p:cSldViewPr snapToGrid="0">
      <p:cViewPr>
        <p:scale>
          <a:sx n="44" d="100"/>
          <a:sy n="44" d="100"/>
        </p:scale>
        <p:origin x="540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3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16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9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7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6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4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59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4" y="5814655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2BC590D-079F-4292-8808-858EC1945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" y="1586476"/>
            <a:ext cx="6846866" cy="36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C5D6D-3D71-4CA2-B646-F14F2E0D3273}"/>
              </a:ext>
            </a:extLst>
          </p:cNvPr>
          <p:cNvGrpSpPr/>
          <p:nvPr/>
        </p:nvGrpSpPr>
        <p:grpSpPr>
          <a:xfrm>
            <a:off x="4783247" y="1188463"/>
            <a:ext cx="3307504" cy="2526822"/>
            <a:chOff x="4783247" y="1188463"/>
            <a:chExt cx="3307504" cy="296458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5AB3B43-ACCB-43CA-877E-9FBE101A708F}"/>
                </a:ext>
              </a:extLst>
            </p:cNvPr>
            <p:cNvSpPr/>
            <p:nvPr/>
          </p:nvSpPr>
          <p:spPr>
            <a:xfrm rot="20156998" flipH="1">
              <a:off x="4783247" y="1188463"/>
              <a:ext cx="3307504" cy="296458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A5C90-3B4B-4DFE-AB5D-2A41DF1F0498}"/>
                </a:ext>
              </a:extLst>
            </p:cNvPr>
            <p:cNvSpPr txBox="1"/>
            <p:nvPr/>
          </p:nvSpPr>
          <p:spPr>
            <a:xfrm>
              <a:off x="5001208" y="1888649"/>
              <a:ext cx="2833474" cy="169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ar-EG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لماذا أحتاجُ إلى</a:t>
              </a:r>
              <a:br>
                <a:rPr lang="ar-EG" sz="3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ar-EG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كلمة سر؟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24" y="757193"/>
            <a:ext cx="3774684" cy="377468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529413" y="4611083"/>
            <a:ext cx="302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لحمــاية أسرتي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1E9D34-504A-409A-A658-80BA44C5E197}"/>
              </a:ext>
            </a:extLst>
          </p:cNvPr>
          <p:cNvGrpSpPr/>
          <p:nvPr/>
        </p:nvGrpSpPr>
        <p:grpSpPr>
          <a:xfrm>
            <a:off x="5446216" y="3428104"/>
            <a:ext cx="1019779" cy="1019779"/>
            <a:chOff x="5527694" y="3428104"/>
            <a:chExt cx="1019779" cy="10197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7ADFA9-04EE-434E-9A66-0AABD0ADAA31}"/>
                </a:ext>
              </a:extLst>
            </p:cNvPr>
            <p:cNvSpPr/>
            <p:nvPr/>
          </p:nvSpPr>
          <p:spPr>
            <a:xfrm>
              <a:off x="5527694" y="3428104"/>
              <a:ext cx="1019779" cy="10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EDF1B5-220B-4BE5-9059-A65C2562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73182">
              <a:off x="5750215" y="3648847"/>
              <a:ext cx="691784" cy="6917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0F1C30-AAD3-44FF-94BD-9D98AE610699}"/>
              </a:ext>
            </a:extLst>
          </p:cNvPr>
          <p:cNvGrpSpPr/>
          <p:nvPr/>
        </p:nvGrpSpPr>
        <p:grpSpPr>
          <a:xfrm>
            <a:off x="7892738" y="757192"/>
            <a:ext cx="3792269" cy="4531399"/>
            <a:chOff x="496038" y="757192"/>
            <a:chExt cx="3792269" cy="45313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74D16-7BA8-4B8D-89B4-AAD6FB334128}"/>
                </a:ext>
              </a:extLst>
            </p:cNvPr>
            <p:cNvSpPr txBox="1"/>
            <p:nvPr/>
          </p:nvSpPr>
          <p:spPr>
            <a:xfrm>
              <a:off x="875389" y="4642260"/>
              <a:ext cx="3395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لحمــايتي</a:t>
              </a:r>
              <a:endParaRPr lang="en-US" dirty="0"/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CFD5A10B-17BD-408B-9CEB-C495BD8E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38" y="757192"/>
              <a:ext cx="3792269" cy="379226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08A2DD-7F93-48FF-A892-A7679E148556}"/>
                </a:ext>
              </a:extLst>
            </p:cNvPr>
            <p:cNvSpPr/>
            <p:nvPr/>
          </p:nvSpPr>
          <p:spPr>
            <a:xfrm>
              <a:off x="1948807" y="3428104"/>
              <a:ext cx="1019779" cy="10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E5273DD-AE6D-40D6-970E-01D0C4F2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73182">
              <a:off x="2218359" y="3678870"/>
              <a:ext cx="691784" cy="69178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76DE75-C563-4E96-8FC3-5579083B2B0F}"/>
              </a:ext>
            </a:extLst>
          </p:cNvPr>
          <p:cNvGrpSpPr/>
          <p:nvPr/>
        </p:nvGrpSpPr>
        <p:grpSpPr>
          <a:xfrm>
            <a:off x="682287" y="1218773"/>
            <a:ext cx="3364868" cy="4623816"/>
            <a:chOff x="8042754" y="1218773"/>
            <a:chExt cx="3364868" cy="46238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18D9B4-73AD-4305-9725-86D7346FBD26}"/>
                </a:ext>
              </a:extLst>
            </p:cNvPr>
            <p:cNvGrpSpPr/>
            <p:nvPr/>
          </p:nvGrpSpPr>
          <p:grpSpPr>
            <a:xfrm>
              <a:off x="8189029" y="1218773"/>
              <a:ext cx="2775966" cy="2775966"/>
              <a:chOff x="8189029" y="1218773"/>
              <a:chExt cx="2775966" cy="277596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A2BD96F-F240-454E-B3A6-D9BFF1BF9EBF}"/>
                  </a:ext>
                </a:extLst>
              </p:cNvPr>
              <p:cNvSpPr/>
              <p:nvPr/>
            </p:nvSpPr>
            <p:spPr>
              <a:xfrm>
                <a:off x="8189029" y="1218773"/>
                <a:ext cx="2775966" cy="27759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71EAED34-6A0F-4520-B7E4-C42E27D18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5279" y="1455593"/>
                <a:ext cx="2139700" cy="2100076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73E691-5373-4E7E-9B5C-1D523104A9A3}"/>
                </a:ext>
              </a:extLst>
            </p:cNvPr>
            <p:cNvSpPr txBox="1"/>
            <p:nvPr/>
          </p:nvSpPr>
          <p:spPr>
            <a:xfrm>
              <a:off x="8042754" y="4642260"/>
              <a:ext cx="3364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لحماية الأنشطة التي أُمارسها</a:t>
              </a:r>
              <a:endParaRPr 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5B7CAE-2CC5-4AF1-A829-1E8EA7EF7FCA}"/>
                </a:ext>
              </a:extLst>
            </p:cNvPr>
            <p:cNvSpPr/>
            <p:nvPr/>
          </p:nvSpPr>
          <p:spPr>
            <a:xfrm>
              <a:off x="9067122" y="3428104"/>
              <a:ext cx="1019779" cy="10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96375D4-808B-4BEE-BC39-5C2B0546A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73182">
              <a:off x="9279237" y="3592101"/>
              <a:ext cx="691784" cy="691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363839" y="4666254"/>
            <a:ext cx="600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لحمايتي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200" b="1" dirty="0">
                <a:latin typeface="Calibri" panose="020F0502020204030204" pitchFamily="34" charset="0"/>
                <a:cs typeface="Calibri" panose="020F0502020204030204" pitchFamily="34" charset="0"/>
              </a:rPr>
              <a:t>فعنوان منزلي </a:t>
            </a: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EG" sz="2200" b="1" dirty="0">
                <a:latin typeface="Calibri" panose="020F0502020204030204" pitchFamily="34" charset="0"/>
                <a:cs typeface="Calibri" panose="020F0502020204030204" pitchFamily="34" charset="0"/>
              </a:rPr>
              <a:t>سنّي </a:t>
            </a: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EG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اسم مدرستي </a:t>
            </a: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كلها معلومات لا بُد من حمايتها لأنها تخصُّني وتخصُّ الأشخاص الذين أعرفهم!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00" y="439663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566602"/>
            <a:ext cx="594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لحماية أسرتي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عندما أستخدمُ حاسوب أحد أفراد أسرتي أو هاتفه الذكي، 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عليَّ حماية معلوماتي الشخصية. فقد يستخدمها الغرباء 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لسرقة أموال من أسرتي!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10" y="680677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2" y="4582931"/>
            <a:ext cx="57722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لحماية الأنشطة التي أُمارسها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إن كلمات السر تحمي أيضاً </a:t>
            </a:r>
            <a:r>
              <a:rPr lang="ar-EG" sz="2200" b="1" dirty="0">
                <a:latin typeface="Calibri" panose="020F0502020204030204" pitchFamily="34" charset="0"/>
                <a:cs typeface="Calibri" panose="020F0502020204030204" pitchFamily="34" charset="0"/>
              </a:rPr>
              <a:t>سجلّ تتبُّع أنشطتي </a:t>
            </a: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في ألعاب الفيديو و</a:t>
            </a:r>
            <a:r>
              <a:rPr lang="ar-EG" sz="2200" b="1" dirty="0">
                <a:latin typeface="Calibri" panose="020F0502020204030204" pitchFamily="34" charset="0"/>
                <a:cs typeface="Calibri" panose="020F0502020204030204" pitchFamily="34" charset="0"/>
              </a:rPr>
              <a:t>سلامة تشغيل أجهزتي الإلكترونية</a:t>
            </a:r>
            <a:r>
              <a:rPr lang="ar-EG" sz="2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4789007" y="1245312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10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-212271" y="75024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ar-EG" sz="11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إعداد شفرة  المرور</a:t>
            </a:r>
            <a:endParaRPr lang="en-US" sz="110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2513" y="628650"/>
            <a:ext cx="4276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تذكَّروا تحديد شفرة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أو مجموعة 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6 أرقام 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على الأقل للنفاذ إلى هاتفكم الذكي أو حاسوبكم اللوْحي.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655" y="2401180"/>
            <a:ext cx="3230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latin typeface="Calibri" panose="020F0502020204030204" pitchFamily="34" charset="0"/>
                <a:cs typeface="Calibri" panose="020F0502020204030204" pitchFamily="34" charset="0"/>
              </a:rPr>
              <a:t>فتركُ هواتفكم الذكية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000" dirty="0">
                <a:latin typeface="Calibri" panose="020F0502020204030204" pitchFamily="34" charset="0"/>
                <a:cs typeface="Calibri" panose="020F0502020204030204" pitchFamily="34" charset="0"/>
              </a:rPr>
              <a:t>أو حواسيبكم اللوْحية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في الجوار دون تشفيرها </a:t>
            </a:r>
            <a:r>
              <a:rPr lang="ar-EG" sz="2000" dirty="0">
                <a:latin typeface="Calibri" panose="020F0502020204030204" pitchFamily="34" charset="0"/>
                <a:cs typeface="Calibri" panose="020F0502020204030204" pitchFamily="34" charset="0"/>
              </a:rPr>
              <a:t>يشبه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ترك أبواب منازلكم مفتوحة</a:t>
            </a:r>
            <a:r>
              <a:rPr lang="ar-EG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95B6CFB-FC8C-4A95-9413-76820866B676}"/>
              </a:ext>
            </a:extLst>
          </p:cNvPr>
          <p:cNvSpPr/>
          <p:nvPr/>
        </p:nvSpPr>
        <p:spPr>
          <a:xfrm flipH="1">
            <a:off x="302290" y="497256"/>
            <a:ext cx="2229728" cy="125806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0D77E-386A-4FC6-B8EA-58DFAD9D448E}"/>
              </a:ext>
            </a:extLst>
          </p:cNvPr>
          <p:cNvSpPr txBox="1"/>
          <p:nvPr/>
        </p:nvSpPr>
        <p:spPr>
          <a:xfrm>
            <a:off x="371636" y="789625"/>
            <a:ext cx="207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كي تؤدي كلمة السر وظيفتها، يجب أن تكون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851388" y="1357296"/>
            <a:ext cx="2261269" cy="1143839"/>
            <a:chOff x="1851388" y="1357296"/>
            <a:chExt cx="2261269" cy="11438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851388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218457" y="1639361"/>
              <a:ext cx="1611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طويلة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66F4F-5C19-45E2-94F1-D325DEFDAF54}"/>
              </a:ext>
            </a:extLst>
          </p:cNvPr>
          <p:cNvGrpSpPr/>
          <p:nvPr/>
        </p:nvGrpSpPr>
        <p:grpSpPr>
          <a:xfrm>
            <a:off x="445824" y="2109131"/>
            <a:ext cx="2334546" cy="1549831"/>
            <a:chOff x="445824" y="2109131"/>
            <a:chExt cx="2334546" cy="1549831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9530915-D437-45C2-9B46-77C78E993657}"/>
                </a:ext>
              </a:extLst>
            </p:cNvPr>
            <p:cNvSpPr/>
            <p:nvPr/>
          </p:nvSpPr>
          <p:spPr>
            <a:xfrm rot="21349698" flipH="1">
              <a:off x="445824" y="2109131"/>
              <a:ext cx="2334546" cy="15498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F30-6A5E-4C76-B28C-89236580CB9C}"/>
                </a:ext>
              </a:extLst>
            </p:cNvPr>
            <p:cNvSpPr txBox="1"/>
            <p:nvPr/>
          </p:nvSpPr>
          <p:spPr>
            <a:xfrm>
              <a:off x="459315" y="2544373"/>
              <a:ext cx="22297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معقّدة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863C4-687F-4B2D-B3EE-264BE36B0ADE}"/>
              </a:ext>
            </a:extLst>
          </p:cNvPr>
          <p:cNvGrpSpPr/>
          <p:nvPr/>
        </p:nvGrpSpPr>
        <p:grpSpPr>
          <a:xfrm>
            <a:off x="4327071" y="497256"/>
            <a:ext cx="2762420" cy="2123480"/>
            <a:chOff x="4327071" y="497256"/>
            <a:chExt cx="2762420" cy="212348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9883C31-26FE-41A0-B4AA-A604446F2222}"/>
                </a:ext>
              </a:extLst>
            </p:cNvPr>
            <p:cNvSpPr/>
            <p:nvPr/>
          </p:nvSpPr>
          <p:spPr>
            <a:xfrm>
              <a:off x="4327071" y="497256"/>
              <a:ext cx="2762420" cy="212348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9ABF1-183B-4529-9F2F-1B88BC26AE46}"/>
                </a:ext>
              </a:extLst>
            </p:cNvPr>
            <p:cNvSpPr txBox="1"/>
            <p:nvPr/>
          </p:nvSpPr>
          <p:spPr>
            <a:xfrm>
              <a:off x="4459428" y="995677"/>
              <a:ext cx="2527798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ar-EG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مختلفة </a:t>
              </a:r>
              <a:b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ar-EG" dirty="0">
                  <a:latin typeface="Calibri" panose="020F0502020204030204" pitchFamily="34" charset="0"/>
                  <a:cs typeface="Calibri" panose="020F0502020204030204" pitchFamily="34" charset="0"/>
                </a:rPr>
                <a:t>عن كلمات السر الأخرى المستخدمة لحسابات أخرى</a:t>
              </a:r>
              <a:endParaRPr lang="en-US" dirty="0"/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690531" y="821054"/>
            <a:ext cx="2357163" cy="18981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836023" y="1234178"/>
            <a:ext cx="2140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أَنشئوا كلمة السر الخاصة بكل منكم بمساعدة </a:t>
            </a: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شخص بالغ 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وأَدمجوا فيها: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63226" y="3174744"/>
            <a:ext cx="2552253" cy="14876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799908" y="1288123"/>
            <a:ext cx="2985631" cy="187168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026261" y="2189612"/>
            <a:ext cx="254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حروفاً كبيرة وأخرى صغيرة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(في حال استخدام لغة أجنبية)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423868" y="1620193"/>
            <a:ext cx="186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497587" y="3541983"/>
            <a:ext cx="2294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علامات ترقيم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18616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>
            <a:off x="8941150" y="1504761"/>
            <a:ext cx="2495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أرقـام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672815" y="286915"/>
            <a:ext cx="1431932" cy="8176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911846" y="524568"/>
            <a:ext cx="10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تتضمن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أهلاً.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593788" y="1616493"/>
            <a:ext cx="4185767" cy="1647694"/>
            <a:chOff x="7593788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267705">
              <a:off x="7593788" y="2169752"/>
              <a:ext cx="4185767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ar-EG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مرحباً بكم.</a:t>
              </a: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611245" y="3005285"/>
            <a:ext cx="4185767" cy="2529564"/>
            <a:chOff x="7611245" y="3005285"/>
            <a:chExt cx="4185767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267705">
              <a:off x="7611245" y="3671128"/>
              <a:ext cx="4185767" cy="140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ar-EG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هل تودون</a:t>
              </a:r>
              <a:b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EG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معرفة المزيد</a:t>
              </a:r>
              <a:b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EG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عن الأمن </a:t>
              </a:r>
              <a:r>
                <a:rPr lang="ar-EG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السيبراني</a:t>
              </a:r>
              <a:r>
                <a:rPr lang="ar-EG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؟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778692" y="1075904"/>
            <a:ext cx="2825423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5000" b="1" dirty="0">
                <a:latin typeface="Calibri" panose="020F0502020204030204" pitchFamily="34" charset="0"/>
                <a:cs typeface="Calibri" panose="020F0502020204030204" pitchFamily="34" charset="0"/>
              </a:rPr>
              <a:t>أنتَ الفائز</a:t>
            </a:r>
            <a:endParaRPr lang="en-US" sz="5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282480" y="2188784"/>
            <a:ext cx="3381249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2600" b="1" dirty="0">
                <a:latin typeface="Calibri" panose="020F0502020204030204" pitchFamily="34" charset="0"/>
                <a:cs typeface="Calibri" panose="020F0502020204030204" pitchFamily="34" charset="0"/>
              </a:rPr>
              <a:t>تهــانيـنــا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1777165" y="3075126"/>
            <a:ext cx="221069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latin typeface="Calibri" panose="020F0502020204030204" pitchFamily="34" charset="0"/>
                <a:cs typeface="Calibri" panose="020F0502020204030204" pitchFamily="34" charset="0"/>
              </a:rPr>
              <a:t>إنها صفقة</a:t>
            </a:r>
            <a:br>
              <a:rPr lang="ar-EG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رابحة!!!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3744313" y="717834"/>
            <a:ext cx="5467105" cy="5467105"/>
            <a:chOff x="9625253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8" y="1310326"/>
            <a:ext cx="2416293" cy="18866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444420" y="1420215"/>
            <a:ext cx="2084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</a:rPr>
              <a:t>لا تضغـط!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3187307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ar-EG" sz="3000" b="1" dirty="0">
                <a:solidFill>
                  <a:schemeClr val="bg1"/>
                </a:solidFill>
                <a:latin typeface="+mn-lt"/>
              </a:rPr>
              <a:t>نراكم قريبا على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07" y="581465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40" y="5807152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2D6C662-0175-4836-872D-EBD8CA3A444C}"/>
              </a:ext>
            </a:extLst>
          </p:cNvPr>
          <p:cNvSpPr/>
          <p:nvPr/>
        </p:nvSpPr>
        <p:spPr>
          <a:xfrm>
            <a:off x="7361751" y="2812071"/>
            <a:ext cx="2291325" cy="75556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A50C5-EDBB-496C-B52C-DC39C4237C23}"/>
              </a:ext>
            </a:extLst>
          </p:cNvPr>
          <p:cNvSpPr txBox="1"/>
          <p:nvPr/>
        </p:nvSpPr>
        <p:spPr>
          <a:xfrm>
            <a:off x="7361751" y="3005185"/>
            <a:ext cx="229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أداء واجباتكم المنزلية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811450" y="2652304"/>
            <a:ext cx="1468712" cy="1325563"/>
            <a:chOff x="5124059" y="2314028"/>
            <a:chExt cx="1468712" cy="132556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216709" y="2605885"/>
              <a:ext cx="137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dirty="0">
                  <a:latin typeface="Calibri" panose="020F0502020204030204" pitchFamily="34" charset="0"/>
                  <a:cs typeface="Calibri" panose="020F0502020204030204" pitchFamily="34" charset="0"/>
                </a:rPr>
                <a:t>ممارسة ألعاب الفيديو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596132" y="2638177"/>
            <a:ext cx="1247976" cy="1625654"/>
            <a:chOff x="2369965" y="2663149"/>
            <a:chExt cx="1247976" cy="162565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169863" y="2863251"/>
              <a:ext cx="1625654" cy="122544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455260" y="3177926"/>
              <a:ext cx="1162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dirty="0">
                  <a:latin typeface="Calibri" panose="020F0502020204030204" pitchFamily="34" charset="0"/>
                  <a:cs typeface="Calibri" panose="020F0502020204030204" pitchFamily="34" charset="0"/>
                </a:rPr>
                <a:t>الاستماع إلى الموسيقى</a:t>
              </a:r>
              <a:endParaRPr lang="en-US" dirty="0"/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27983A90-A953-472C-A03D-6BB65CD9C5C2}"/>
              </a:ext>
            </a:extLst>
          </p:cNvPr>
          <p:cNvSpPr/>
          <p:nvPr/>
        </p:nvSpPr>
        <p:spPr>
          <a:xfrm flipH="1">
            <a:off x="3601079" y="1211272"/>
            <a:ext cx="2454713" cy="181943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0AD53-BC85-416C-9130-6CC30DCFCF8A}"/>
              </a:ext>
            </a:extLst>
          </p:cNvPr>
          <p:cNvSpPr txBox="1"/>
          <p:nvPr/>
        </p:nvSpPr>
        <p:spPr>
          <a:xfrm>
            <a:off x="3844108" y="1599931"/>
            <a:ext cx="208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التواصل مع أصدقائنا وأفراد أسرتنا والبقاء على اتصال بهم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8DE6B-4CC2-485F-804B-0030BFE4B522}"/>
              </a:ext>
            </a:extLst>
          </p:cNvPr>
          <p:cNvGrpSpPr/>
          <p:nvPr/>
        </p:nvGrpSpPr>
        <p:grpSpPr>
          <a:xfrm>
            <a:off x="9144132" y="2147430"/>
            <a:ext cx="2164974" cy="480293"/>
            <a:chOff x="9886852" y="2065105"/>
            <a:chExt cx="2164974" cy="48029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AA27A0-5953-4B02-A3B3-2D9D88166D3F}"/>
                </a:ext>
              </a:extLst>
            </p:cNvPr>
            <p:cNvSpPr/>
            <p:nvPr/>
          </p:nvSpPr>
          <p:spPr>
            <a:xfrm>
              <a:off x="9886852" y="2065105"/>
              <a:ext cx="2151128" cy="480293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880AED-446F-4EAA-95BD-BB90E0CA45E5}"/>
                </a:ext>
              </a:extLst>
            </p:cNvPr>
            <p:cNvSpPr txBox="1"/>
            <p:nvPr/>
          </p:nvSpPr>
          <p:spPr>
            <a:xfrm>
              <a:off x="9900698" y="2111199"/>
              <a:ext cx="21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dirty="0"/>
                <a:t>مشاهدة البرامج التلفزيونية</a:t>
              </a:r>
              <a:endParaRPr lang="en-US" dirty="0"/>
            </a:p>
          </p:txBody>
        </p:sp>
      </p:grp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7A25823-B177-460E-AF8C-7B5A772BCB63}"/>
              </a:ext>
            </a:extLst>
          </p:cNvPr>
          <p:cNvSpPr/>
          <p:nvPr/>
        </p:nvSpPr>
        <p:spPr>
          <a:xfrm rot="2629825">
            <a:off x="9786950" y="2727135"/>
            <a:ext cx="1755881" cy="156858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C32E0-0B77-42B2-87BA-12FE70EF5772}"/>
              </a:ext>
            </a:extLst>
          </p:cNvPr>
          <p:cNvSpPr txBox="1"/>
          <p:nvPr/>
        </p:nvSpPr>
        <p:spPr>
          <a:xfrm>
            <a:off x="9854247" y="2975789"/>
            <a:ext cx="14795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i="1" dirty="0"/>
              <a:t>" راجع الجدول الزمني الخاص بك على الإنترنت</a:t>
            </a:r>
            <a:r>
              <a:rPr lang="en-CA" dirty="0"/>
              <a:t> 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334978" y="855475"/>
            <a:ext cx="285177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300"/>
              </a:lnSpc>
            </a:pPr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لماذا تستعملون  الإنترنت؟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6925789" y="816430"/>
            <a:ext cx="3976008" cy="316774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254834" y="1769912"/>
            <a:ext cx="3317916" cy="217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قد تكون شبكة الإنترنت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مكاناً خطراً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أيضاً إن لم نتوخَّ الحذر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في تصرّفاتنا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على الإنترنت.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10548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988850" y="512378"/>
            <a:ext cx="3363918" cy="314154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404142" y="1238191"/>
            <a:ext cx="2740386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ونحن هنا اليوم لنتعلم خطوةً بخطوة كيف لنا أن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نحمي أنفسنا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عندما نتواصل مع الآخرين ونلعب عبر الإنترنت وعندما نتصفّحها.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85" y="78843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ar-EG" sz="13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المنــزل</a:t>
            </a:r>
            <a:endParaRPr lang="en-US" sz="130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5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73580" y="1393837"/>
            <a:ext cx="2776449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705394" y="1848777"/>
            <a:ext cx="2516448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إن هواتفكم الذكية</a:t>
            </a: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أو حواسيبكم اللوْحية هي</a:t>
            </a: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EG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منازلكم الرقمية</a:t>
            </a:r>
            <a:r>
              <a:rPr lang="ar-EG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1659834" y="389328"/>
            <a:ext cx="2279130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539360" y="765672"/>
            <a:ext cx="252007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والتطبيقات</a:t>
            </a:r>
            <a:b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هي غُرف 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642510" y="1693714"/>
            <a:ext cx="2371621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en-GB" sz="3000" b="1" dirty="0">
                <a:solidFill>
                  <a:prstClr val="black"/>
                </a:solidFill>
                <a:latin typeface="Aial"/>
              </a:rPr>
              <a:t> 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منازلكم الرقمية.</a:t>
            </a:r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3B6C599A-CF66-4E19-8563-18E4F79C12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2" y="2079270"/>
            <a:ext cx="1124692" cy="1075287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F37257F-8C1E-45FB-9E34-7C139BA72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5" y="2089176"/>
            <a:ext cx="1001484" cy="972107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3BEA1DE-A2A9-4494-8A55-D8B46A192E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64F869AE-3D63-4391-BB09-523ED68A38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35" name="Picture 3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7B40243-3841-4EAD-A2ED-D2D611201C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FD82E527-035A-40DC-B34A-FB6C84A11C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4840372"/>
            <a:ext cx="1203962" cy="113690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3664F70-259B-4BD9-B705-9BB87832BB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12" y="4808190"/>
            <a:ext cx="1120878" cy="1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3" y="731054"/>
            <a:ext cx="2790307" cy="2504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0C578-91CB-4E49-9F59-7A1E5BFD552A}"/>
              </a:ext>
            </a:extLst>
          </p:cNvPr>
          <p:cNvSpPr txBox="1"/>
          <p:nvPr/>
        </p:nvSpPr>
        <p:spPr>
          <a:xfrm>
            <a:off x="1910855" y="1011935"/>
            <a:ext cx="2520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وكلمة السر</a:t>
            </a: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الخاصة بكل منكم </a:t>
            </a: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000" b="1" dirty="0">
                <a:latin typeface="Calibri" panose="020F0502020204030204" pitchFamily="34" charset="0"/>
                <a:cs typeface="Calibri" panose="020F0502020204030204" pitchFamily="34" charset="0"/>
              </a:rPr>
              <a:t>هي مفتاح</a:t>
            </a: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منزله الرقمي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75059" y="2815595"/>
            <a:ext cx="2005930" cy="18807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841430" y="3261240"/>
            <a:ext cx="169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فهل يمكنكم إعطاؤها بسهولة لأي شخص؟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38B35B2-B4BF-4D25-9D10-215B59883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2" y="2064756"/>
            <a:ext cx="1124692" cy="1075287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ADC457C-8E4E-4E12-A423-4D08F522E1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5" y="2089176"/>
            <a:ext cx="1001484" cy="97210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2A0E6BC-9A35-4231-82F7-325F4608DE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A921E2D7-DA8A-413D-9E07-3D005F78C8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40" name="Picture 3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94C4FC8-24EA-40BD-A683-B4783CAAA9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6727F26A-23D3-423F-A43D-9D2BA8DCD4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4840372"/>
            <a:ext cx="1203962" cy="1136906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A0FE786A-6214-49FD-A661-0DE7DF8679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12" y="4808190"/>
            <a:ext cx="1120878" cy="11098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86741" y="2169409"/>
            <a:ext cx="4233899" cy="4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2268</TotalTime>
  <Words>353</Words>
  <Application>Microsoft Office PowerPoint</Application>
  <PresentationFormat>Widescreen</PresentationFormat>
  <Paragraphs>54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Aial</vt:lpstr>
      <vt:lpstr>Century Gothic</vt:lpstr>
      <vt:lpstr>Arial</vt:lpstr>
      <vt:lpstr>Calibri</vt:lpstr>
      <vt:lpstr>Wingdings 3</vt:lpstr>
      <vt:lpstr>Balloon XBd BT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المنــزل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نراكم قريبا على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130</cp:revision>
  <dcterms:created xsi:type="dcterms:W3CDTF">2020-08-31T09:59:46Z</dcterms:created>
  <dcterms:modified xsi:type="dcterms:W3CDTF">2022-03-01T14:26:03Z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