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7"/>
  </p:notesMasterIdLst>
  <p:handoutMasterIdLst>
    <p:handoutMasterId r:id="rId28"/>
  </p:handoutMasterIdLst>
  <p:sldIdLst>
    <p:sldId id="256" r:id="rId3"/>
    <p:sldId id="307" r:id="rId4"/>
    <p:sldId id="308" r:id="rId5"/>
    <p:sldId id="295" r:id="rId6"/>
    <p:sldId id="309" r:id="rId7"/>
    <p:sldId id="2652" r:id="rId8"/>
    <p:sldId id="2653" r:id="rId9"/>
    <p:sldId id="2646" r:id="rId10"/>
    <p:sldId id="2667" r:id="rId11"/>
    <p:sldId id="2648" r:id="rId12"/>
    <p:sldId id="2654" r:id="rId13"/>
    <p:sldId id="2655" r:id="rId14"/>
    <p:sldId id="2656" r:id="rId15"/>
    <p:sldId id="2657" r:id="rId16"/>
    <p:sldId id="2659" r:id="rId17"/>
    <p:sldId id="2658" r:id="rId18"/>
    <p:sldId id="2660" r:id="rId19"/>
    <p:sldId id="2661" r:id="rId20"/>
    <p:sldId id="2662" r:id="rId21"/>
    <p:sldId id="2663" r:id="rId22"/>
    <p:sldId id="2664" r:id="rId23"/>
    <p:sldId id="2665" r:id="rId24"/>
    <p:sldId id="2666" r:id="rId25"/>
    <p:sldId id="30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79559" autoAdjust="0"/>
  </p:normalViewPr>
  <p:slideViewPr>
    <p:cSldViewPr snapToGrid="0">
      <p:cViewPr>
        <p:scale>
          <a:sx n="100" d="100"/>
          <a:sy n="100" d="100"/>
        </p:scale>
        <p:origin x="278" y="-103"/>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3252"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C06E25-1110-4FB4-9E9F-E87E007062C5}" type="datetimeFigureOut">
              <a:rPr lang="en-US" smtClean="0"/>
              <a:t>9/16/2020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97F3F4-92CF-4009-B21D-372664CE11AE}"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33C8E3-F4BC-413A-A407-1E31CF2AF51A}" type="datetimeFigureOut">
              <a:rPr lang="en-US" smtClean="0"/>
              <a:t>9/15/2020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A18F51-3BE7-4AAC-B87F-EC4F20786368}"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commonsensemedia.or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A18F51-3BE7-4AAC-B87F-EC4F20786368}" type="slidenum">
              <a:rPr lang="en-US" smtClean="0"/>
              <a:t>1</a:t>
            </a:fld>
            <a:endParaRPr lang="en-US"/>
          </a:p>
        </p:txBody>
      </p:sp>
    </p:spTree>
    <p:extLst>
      <p:ext uri="{BB962C8B-B14F-4D97-AF65-F5344CB8AC3E}">
        <p14:creationId xmlns:p14="http://schemas.microsoft.com/office/powerpoint/2010/main" val="4169534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noProof="0" dirty="0"/>
              <a:t>Il est très important de collaborer avec les enfants, de découvrir des choses en famille. Le fait de toujours imaginer le pire ne fait pas avancer les choses. Ayez conscience que les médias se concentrent toujours sur les aspects les plus négatifs</a:t>
            </a:r>
            <a:r>
              <a:rPr lang="fr-FR" noProof="0"/>
              <a:t>. Bien sûr  il y a des risques, mais il y en a également dans </a:t>
            </a:r>
            <a:r>
              <a:rPr lang="fr-FR" noProof="0" dirty="0"/>
              <a:t>le monde réel. Pour autant, cela ne nous empêche pas de laisser sortir nos enfants en dehors du domicile. Il est important de trouver </a:t>
            </a:r>
            <a:r>
              <a:rPr lang="fr-FR" noProof="0"/>
              <a:t>un juste équilibre et </a:t>
            </a:r>
            <a:r>
              <a:rPr lang="fr-FR" noProof="0" dirty="0"/>
              <a:t>de dialoguer avec les enfants.</a:t>
            </a:r>
          </a:p>
        </p:txBody>
      </p:sp>
      <p:sp>
        <p:nvSpPr>
          <p:cNvPr id="4" name="Foliennummernplatzhalter 3"/>
          <p:cNvSpPr>
            <a:spLocks noGrp="1"/>
          </p:cNvSpPr>
          <p:nvPr>
            <p:ph type="sldNum" sz="quarter" idx="10"/>
          </p:nvPr>
        </p:nvSpPr>
        <p:spPr/>
        <p:txBody>
          <a:bodyPr/>
          <a:lstStyle/>
          <a:p>
            <a:fld id="{46A8591F-50F3-4C40-9DA2-D793276CC051}" type="slidenum">
              <a:rPr lang="en-US" smtClean="0"/>
              <a:t>11</a:t>
            </a:fld>
            <a:endParaRPr lang="en-US"/>
          </a:p>
        </p:txBody>
      </p:sp>
    </p:spTree>
    <p:extLst>
      <p:ext uri="{BB962C8B-B14F-4D97-AF65-F5344CB8AC3E}">
        <p14:creationId xmlns:p14="http://schemas.microsoft.com/office/powerpoint/2010/main" val="339657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noProof="0" dirty="0"/>
              <a:t>Vous devez avoir connaissance des dispositifs et des plates-formes qui sont utilisés dans votre domicile. Vous n'avez pas besoin d'être un expert de toutes les applications et de tous les jeux que vos enfants utilisent, mais il est important que vous en ayez connaissance, afin de pouvoir trouver de plus amples informations à leur sujet en cas de problème.</a:t>
            </a:r>
          </a:p>
          <a:p>
            <a:endParaRPr lang="de-DE" dirty="0"/>
          </a:p>
        </p:txBody>
      </p:sp>
      <p:sp>
        <p:nvSpPr>
          <p:cNvPr id="4" name="Foliennummernplatzhalter 3"/>
          <p:cNvSpPr>
            <a:spLocks noGrp="1"/>
          </p:cNvSpPr>
          <p:nvPr>
            <p:ph type="sldNum" sz="quarter" idx="10"/>
          </p:nvPr>
        </p:nvSpPr>
        <p:spPr/>
        <p:txBody>
          <a:bodyPr/>
          <a:lstStyle/>
          <a:p>
            <a:fld id="{46A8591F-50F3-4C40-9DA2-D793276CC051}" type="slidenum">
              <a:rPr lang="en-US" smtClean="0"/>
              <a:t>12</a:t>
            </a:fld>
            <a:endParaRPr lang="en-US"/>
          </a:p>
        </p:txBody>
      </p:sp>
    </p:spTree>
    <p:extLst>
      <p:ext uri="{BB962C8B-B14F-4D97-AF65-F5344CB8AC3E}">
        <p14:creationId xmlns:p14="http://schemas.microsoft.com/office/powerpoint/2010/main" val="569053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noProof="0" dirty="0"/>
              <a:t>La cybersécurité est un aspect important de la sécurité en ligne</a:t>
            </a:r>
            <a:r>
              <a:rPr lang="fr-FR" noProof="0"/>
              <a:t>. Vous devriez protéger les dispositifs contre les logiciels </a:t>
            </a:r>
            <a:r>
              <a:rPr lang="fr-FR" noProof="0" dirty="0"/>
              <a:t>malveillants </a:t>
            </a:r>
            <a:r>
              <a:rPr lang="fr-FR" noProof="0"/>
              <a:t>et les </a:t>
            </a:r>
            <a:r>
              <a:rPr lang="fr-FR" noProof="0" dirty="0"/>
              <a:t>virus</a:t>
            </a:r>
            <a:r>
              <a:rPr lang="fr-FR" noProof="0"/>
              <a:t>, tout comme vous </a:t>
            </a:r>
            <a:r>
              <a:rPr lang="fr-FR" noProof="0" dirty="0"/>
              <a:t>protégeriez votre </a:t>
            </a:r>
            <a:r>
              <a:rPr lang="fr-FR" noProof="0"/>
              <a:t>domicile contre les intrusions. </a:t>
            </a:r>
            <a:r>
              <a:rPr lang="fr-FR" noProof="0" dirty="0"/>
              <a:t>Les parents devraient mettre en place ces systèmes de protection pour leurs enfants.</a:t>
            </a:r>
          </a:p>
        </p:txBody>
      </p:sp>
      <p:sp>
        <p:nvSpPr>
          <p:cNvPr id="4" name="Foliennummernplatzhalter 3"/>
          <p:cNvSpPr>
            <a:spLocks noGrp="1"/>
          </p:cNvSpPr>
          <p:nvPr>
            <p:ph type="sldNum" sz="quarter" idx="10"/>
          </p:nvPr>
        </p:nvSpPr>
        <p:spPr/>
        <p:txBody>
          <a:bodyPr/>
          <a:lstStyle/>
          <a:p>
            <a:fld id="{46A8591F-50F3-4C40-9DA2-D793276CC051}" type="slidenum">
              <a:rPr lang="en-US" smtClean="0"/>
              <a:t>13</a:t>
            </a:fld>
            <a:endParaRPr lang="en-US"/>
          </a:p>
        </p:txBody>
      </p:sp>
    </p:spTree>
    <p:extLst>
      <p:ext uri="{BB962C8B-B14F-4D97-AF65-F5344CB8AC3E}">
        <p14:creationId xmlns:p14="http://schemas.microsoft.com/office/powerpoint/2010/main" val="3861756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noProof="0" dirty="0"/>
              <a:t>Ayez une conversation afin de définir quand, où et comment la technologie peut être utilisée au sein du foyer. Il est conseillé de ne pas utiliser les dispositifs pendant les repas, ce qui devrait également s'appliquer aux parents. Il est utile de faire en sorte que les dispositifs ne se trouvent pas dans la chambre durant la nuit, y compris dans le cas des parents. Le fait qu'un dispositif reste dans la chambre pendant la nuit peut avoir des incidences sur le sommeil. Le problème ne tient pas nécessairement au fait que les enfants utiliseront un dispositif à mauvais escient (par exemple en accédant à des contenus inappropriés), mais au fait que le dispositif soit une source de distraction qui les empêchera de dormir suffisamment.</a:t>
            </a:r>
          </a:p>
          <a:p>
            <a:endParaRPr lang="de-DE" dirty="0"/>
          </a:p>
        </p:txBody>
      </p:sp>
      <p:sp>
        <p:nvSpPr>
          <p:cNvPr id="4" name="Foliennummernplatzhalter 3"/>
          <p:cNvSpPr>
            <a:spLocks noGrp="1"/>
          </p:cNvSpPr>
          <p:nvPr>
            <p:ph type="sldNum" sz="quarter" idx="10"/>
          </p:nvPr>
        </p:nvSpPr>
        <p:spPr/>
        <p:txBody>
          <a:bodyPr/>
          <a:lstStyle/>
          <a:p>
            <a:fld id="{46A8591F-50F3-4C40-9DA2-D793276CC051}" type="slidenum">
              <a:rPr lang="en-US" smtClean="0"/>
              <a:t>14</a:t>
            </a:fld>
            <a:endParaRPr lang="en-US"/>
          </a:p>
        </p:txBody>
      </p:sp>
    </p:spTree>
    <p:extLst>
      <p:ext uri="{BB962C8B-B14F-4D97-AF65-F5344CB8AC3E}">
        <p14:creationId xmlns:p14="http://schemas.microsoft.com/office/powerpoint/2010/main" val="3407747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noProof="0" dirty="0"/>
              <a:t>Manifestez de l'intérêt pour ce que vos enfants font en ligne. Demandez-leur si vous pouvez jouer à un jeu avec eux. Manifestez le même intérêt que pour leurs sorties. Les parents devraient être conscients de ce que font leurs enfants sur l'Internet, sans pour autant se montrer trop intrusifs et sans émettre de jugement. Il nous faut donc avoir un certain degré de compréhension et ne pas rejeter quelque chose juste parce qu'on ne comprend pas. Les enfants et les jeunes retirent des enseignements de leurs activités en ligne. L'idée est de trouver un équilibre et de ne pas passer tout son temps sur l'Internet.</a:t>
            </a:r>
          </a:p>
          <a:p>
            <a:endParaRPr lang="de-DE" dirty="0"/>
          </a:p>
        </p:txBody>
      </p:sp>
      <p:sp>
        <p:nvSpPr>
          <p:cNvPr id="4" name="Foliennummernplatzhalter 3"/>
          <p:cNvSpPr>
            <a:spLocks noGrp="1"/>
          </p:cNvSpPr>
          <p:nvPr>
            <p:ph type="sldNum" sz="quarter" idx="10"/>
          </p:nvPr>
        </p:nvSpPr>
        <p:spPr/>
        <p:txBody>
          <a:bodyPr/>
          <a:lstStyle/>
          <a:p>
            <a:fld id="{46A8591F-50F3-4C40-9DA2-D793276CC051}" type="slidenum">
              <a:rPr lang="en-US" smtClean="0"/>
              <a:t>15</a:t>
            </a:fld>
            <a:endParaRPr lang="en-US"/>
          </a:p>
        </p:txBody>
      </p:sp>
    </p:spTree>
    <p:extLst>
      <p:ext uri="{BB962C8B-B14F-4D97-AF65-F5344CB8AC3E}">
        <p14:creationId xmlns:p14="http://schemas.microsoft.com/office/powerpoint/2010/main" val="2743143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noProof="0" dirty="0"/>
              <a:t>Il existe des catégories d'âge pour les jeux et les applications qui peuvent donner des orientations utiles aux parents. Il existe aussi des sites web qui fournissent des analyses utiles sur les jeux et les applications les plus populaires: </a:t>
            </a:r>
            <a:r>
              <a:rPr lang="en-US" sz="1200" u="sng" kern="1200" dirty="0">
                <a:solidFill>
                  <a:schemeClr val="tx1"/>
                </a:solidFill>
                <a:effectLst/>
                <a:latin typeface="+mn-lt"/>
                <a:ea typeface="+mn-ea"/>
                <a:cs typeface="+mn-cs"/>
                <a:hlinkClick r:id="rId3"/>
              </a:rPr>
              <a:t>www.commonsensemedia.org/</a:t>
            </a:r>
            <a:r>
              <a:rPr lang="fr-FR" noProof="0" dirty="0"/>
              <a:t>. </a:t>
            </a:r>
          </a:p>
          <a:p>
            <a:endParaRPr lang="de-DE" dirty="0"/>
          </a:p>
        </p:txBody>
      </p:sp>
      <p:sp>
        <p:nvSpPr>
          <p:cNvPr id="4" name="Foliennummernplatzhalter 3"/>
          <p:cNvSpPr>
            <a:spLocks noGrp="1"/>
          </p:cNvSpPr>
          <p:nvPr>
            <p:ph type="sldNum" sz="quarter" idx="10"/>
          </p:nvPr>
        </p:nvSpPr>
        <p:spPr/>
        <p:txBody>
          <a:bodyPr/>
          <a:lstStyle/>
          <a:p>
            <a:fld id="{46A8591F-50F3-4C40-9DA2-D793276CC051}" type="slidenum">
              <a:rPr lang="en-US" smtClean="0"/>
              <a:t>16</a:t>
            </a:fld>
            <a:endParaRPr lang="en-US"/>
          </a:p>
        </p:txBody>
      </p:sp>
    </p:spTree>
    <p:extLst>
      <p:ext uri="{BB962C8B-B14F-4D97-AF65-F5344CB8AC3E}">
        <p14:creationId xmlns:p14="http://schemas.microsoft.com/office/powerpoint/2010/main" val="3238581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noProof="0" dirty="0"/>
              <a:t>Les dispositifs sont dotés de paramètres permettant de désactiver les achats sur des plates-formes de téléchargement d'applications ou l'utilisation de cartes de crédit en ligne. Avant qu'un dispositif ne soit mis entre les mains d'un enfant, il est important d'activer ces paramètres afin qu'il y ait un certain degré de contrôle sur toutes les transactions en ligne. </a:t>
            </a:r>
          </a:p>
          <a:p>
            <a:endParaRPr lang="de-DE" dirty="0"/>
          </a:p>
        </p:txBody>
      </p:sp>
      <p:sp>
        <p:nvSpPr>
          <p:cNvPr id="4" name="Foliennummernplatzhalter 3"/>
          <p:cNvSpPr>
            <a:spLocks noGrp="1"/>
          </p:cNvSpPr>
          <p:nvPr>
            <p:ph type="sldNum" sz="quarter" idx="10"/>
          </p:nvPr>
        </p:nvSpPr>
        <p:spPr/>
        <p:txBody>
          <a:bodyPr/>
          <a:lstStyle/>
          <a:p>
            <a:fld id="{46A8591F-50F3-4C40-9DA2-D793276CC051}" type="slidenum">
              <a:rPr lang="en-US" smtClean="0"/>
              <a:t>17</a:t>
            </a:fld>
            <a:endParaRPr lang="en-US"/>
          </a:p>
        </p:txBody>
      </p:sp>
    </p:spTree>
    <p:extLst>
      <p:ext uri="{BB962C8B-B14F-4D97-AF65-F5344CB8AC3E}">
        <p14:creationId xmlns:p14="http://schemas.microsoft.com/office/powerpoint/2010/main" val="908040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noProof="0" dirty="0"/>
              <a:t>Il est essentiel de savoir comment faire des signalements. Idéalement, les enfants et les jeunes se confient à leur parent ou à un adulte en qui ils ont confiance lorsqu'ils rencontrent un problème. Mais il existe également des lignes d'assistance et, bien évidemment, dans de nombreux cas, les enfants et les jeunes peuvent faire un signalement auprès des responsables de l'application/du jeu qu'ils utilisent. Le signalement est important et doit être encouragé. Les enfants devraient savoir comment procéder à des signalements. Là aussi, la façon dont les parents réagissent est fondamentale. C'est une bonne chose que vos enfants vous fassent part d'un problème, car cela signifie qu'ils ne le dissimulent pas. Votre réaction déterminera s'ils viendront se confier à nouveau à vous si quelque chose tourne mal.</a:t>
            </a:r>
          </a:p>
          <a:p>
            <a:pPr marL="0" marR="0" indent="0" algn="l" defTabSz="914400" rtl="0" eaLnBrk="1" fontAlgn="auto" latinLnBrk="0" hangingPunct="1">
              <a:lnSpc>
                <a:spcPct val="100000"/>
              </a:lnSpc>
              <a:spcBef>
                <a:spcPts val="0"/>
              </a:spcBef>
              <a:spcAft>
                <a:spcPts val="0"/>
              </a:spcAft>
              <a:buClrTx/>
              <a:buSzTx/>
              <a:buFontTx/>
              <a:buNone/>
              <a:tabLst/>
              <a:defRPr/>
            </a:pPr>
            <a:endParaRPr lang="fr-FR" noProof="0" dirty="0"/>
          </a:p>
          <a:p>
            <a:endParaRPr lang="de-DE" dirty="0"/>
          </a:p>
        </p:txBody>
      </p:sp>
      <p:sp>
        <p:nvSpPr>
          <p:cNvPr id="4" name="Foliennummernplatzhalter 3"/>
          <p:cNvSpPr>
            <a:spLocks noGrp="1"/>
          </p:cNvSpPr>
          <p:nvPr>
            <p:ph type="sldNum" sz="quarter" idx="10"/>
          </p:nvPr>
        </p:nvSpPr>
        <p:spPr/>
        <p:txBody>
          <a:bodyPr/>
          <a:lstStyle/>
          <a:p>
            <a:fld id="{46A8591F-50F3-4C40-9DA2-D793276CC051}" type="slidenum">
              <a:rPr lang="en-US" smtClean="0"/>
              <a:t>18</a:t>
            </a:fld>
            <a:endParaRPr lang="en-US"/>
          </a:p>
        </p:txBody>
      </p:sp>
    </p:spTree>
    <p:extLst>
      <p:ext uri="{BB962C8B-B14F-4D97-AF65-F5344CB8AC3E}">
        <p14:creationId xmlns:p14="http://schemas.microsoft.com/office/powerpoint/2010/main" val="2637899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noProof="0" dirty="0"/>
              <a:t>Si un service nous est fourni sans contrepartie (c'est-à-dire sans que nous ayons à le payer, c'est que nous (l'utilisateur) sommes le produit. Les enfants et les jeunes doivent être conscients que, bien souvent, ils donnent aux applications et aux jeux vidéos l'autorisation d'accéder à leurs données. Il est important d'avoir une discussion à ce sujet et de leur rappeler qu'ils peuvent demander conseil à un adulte s'ils ont des doutes.</a:t>
            </a:r>
          </a:p>
          <a:p>
            <a:endParaRPr lang="de-DE" dirty="0"/>
          </a:p>
        </p:txBody>
      </p:sp>
      <p:sp>
        <p:nvSpPr>
          <p:cNvPr id="4" name="Foliennummernplatzhalter 3"/>
          <p:cNvSpPr>
            <a:spLocks noGrp="1"/>
          </p:cNvSpPr>
          <p:nvPr>
            <p:ph type="sldNum" sz="quarter" idx="10"/>
          </p:nvPr>
        </p:nvSpPr>
        <p:spPr/>
        <p:txBody>
          <a:bodyPr/>
          <a:lstStyle/>
          <a:p>
            <a:fld id="{46A8591F-50F3-4C40-9DA2-D793276CC051}" type="slidenum">
              <a:rPr lang="en-US" smtClean="0"/>
              <a:t>19</a:t>
            </a:fld>
            <a:endParaRPr lang="en-US"/>
          </a:p>
        </p:txBody>
      </p:sp>
    </p:spTree>
    <p:extLst>
      <p:ext uri="{BB962C8B-B14F-4D97-AF65-F5344CB8AC3E}">
        <p14:creationId xmlns:p14="http://schemas.microsoft.com/office/powerpoint/2010/main" val="1458845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noProof="0" dirty="0"/>
              <a:t>L'un des messages les plus largement diffusés concernant la sécurité en ligne est le suivant “Ne parlez pas à des inconnus sur l'Internet”. Les histoires de pédophilie font extrêmement peur aux parents, ce qui est compréhensible. Ce message est important, mais, dans les faits, les enfants discutent effectivement avec des inconnus, ce qui n'est pas toujours source de problèmes. S'ils se sentent mal à l'aise lorsqu'ils parlent à quelqu'un, si une personne leur envoie un message inapproprié ou leur demande de faire quelque chose qu'ils pensent déplacé, ils devraient en parler à quelqu'un. Mais s'ils ont peur des conséquences de cette démarche, par exemple s'ils ont peur de ne plus pouvoir utiliser une application ou un jeu en particulier, les parents doivent se demander si leurs enfants viendront tout de même se confier à eux. Si quelqu'un d'autre a un comportement déplacé à leur encontre, par exemple en leur envoyant une image inappropriée via un réseau social (ou leur demande d'envoyer un contenu inapproprié), la réaction à avoir est-elle de leur dire qu'ils ne peuvent plus utiliser l'application? Ils n'ont pourtant rien fait de mal, mais c'est eux qui se trouvent pénalisés. Il sera peut-être possible de bloquer un utilisateur en particulier et de le signaler. La plupart des sites sont dotés d'outils qui permettent à un utilisateur de gérer les personnes qui sont autorisées à lui envoyer des messages, etc. Une nouvelle fois, le dialogue et la discussion sont les éléments les plus  importants.</a:t>
            </a:r>
          </a:p>
        </p:txBody>
      </p:sp>
      <p:sp>
        <p:nvSpPr>
          <p:cNvPr id="4" name="Foliennummernplatzhalter 3"/>
          <p:cNvSpPr>
            <a:spLocks noGrp="1"/>
          </p:cNvSpPr>
          <p:nvPr>
            <p:ph type="sldNum" sz="quarter" idx="10"/>
          </p:nvPr>
        </p:nvSpPr>
        <p:spPr/>
        <p:txBody>
          <a:bodyPr/>
          <a:lstStyle/>
          <a:p>
            <a:fld id="{46A8591F-50F3-4C40-9DA2-D793276CC051}" type="slidenum">
              <a:rPr lang="en-US" smtClean="0"/>
              <a:t>21</a:t>
            </a:fld>
            <a:endParaRPr lang="en-US"/>
          </a:p>
        </p:txBody>
      </p:sp>
    </p:spTree>
    <p:extLst>
      <p:ext uri="{BB962C8B-B14F-4D97-AF65-F5344CB8AC3E}">
        <p14:creationId xmlns:p14="http://schemas.microsoft.com/office/powerpoint/2010/main" val="262907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noProof="0" dirty="0"/>
              <a:t>Nous ne pouvons pas ignorer les technologies – bien souvent, les médias ne traitent que des problèmes qu'elles pourraient poser (et qu'elles posent effectivement), mais elles ont également de nombreux aspects positifs et pour la plupart des gens, ces aspects positifs compensent les aspects négatifs. Nombreux sont ceux qui pensent que si nous ne sommes pas connectés, il nous manque quelque chose.</a:t>
            </a:r>
          </a:p>
          <a:p>
            <a:endParaRPr lang="fr-FR" noProof="0" dirty="0"/>
          </a:p>
        </p:txBody>
      </p:sp>
      <p:sp>
        <p:nvSpPr>
          <p:cNvPr id="4" name="Foliennummernplatzhalter 3"/>
          <p:cNvSpPr>
            <a:spLocks noGrp="1"/>
          </p:cNvSpPr>
          <p:nvPr>
            <p:ph type="sldNum" sz="quarter" idx="10"/>
          </p:nvPr>
        </p:nvSpPr>
        <p:spPr/>
        <p:txBody>
          <a:bodyPr/>
          <a:lstStyle/>
          <a:p>
            <a:fld id="{46A8591F-50F3-4C40-9DA2-D793276CC051}" type="slidenum">
              <a:rPr lang="en-US" smtClean="0"/>
              <a:t>3</a:t>
            </a:fld>
            <a:endParaRPr lang="en-US"/>
          </a:p>
        </p:txBody>
      </p:sp>
    </p:spTree>
    <p:extLst>
      <p:ext uri="{BB962C8B-B14F-4D97-AF65-F5344CB8AC3E}">
        <p14:creationId xmlns:p14="http://schemas.microsoft.com/office/powerpoint/2010/main" val="33621843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noProof="0" dirty="0"/>
              <a:t>Il est important d'avoir une conversation sur ce qui peut être partagé. Un avertissement général du type “ne publiez aucune information personnelle en ligne” n'est d'aucune utilité. Aujourd'hui, vous ne pouvez presque rien faire en ligne sans partager certaines données personnelles. Vous devez donc discuter de ce qui peut être partagé et ce qui ne doit pas l'être.</a:t>
            </a:r>
          </a:p>
          <a:p>
            <a:endParaRPr lang="de-DE" dirty="0"/>
          </a:p>
        </p:txBody>
      </p:sp>
      <p:sp>
        <p:nvSpPr>
          <p:cNvPr id="4" name="Foliennummernplatzhalter 3"/>
          <p:cNvSpPr>
            <a:spLocks noGrp="1"/>
          </p:cNvSpPr>
          <p:nvPr>
            <p:ph type="sldNum" sz="quarter" idx="10"/>
          </p:nvPr>
        </p:nvSpPr>
        <p:spPr/>
        <p:txBody>
          <a:bodyPr/>
          <a:lstStyle/>
          <a:p>
            <a:fld id="{46A8591F-50F3-4C40-9DA2-D793276CC051}" type="slidenum">
              <a:rPr lang="en-US" smtClean="0"/>
              <a:t>22</a:t>
            </a:fld>
            <a:endParaRPr lang="en-US"/>
          </a:p>
        </p:txBody>
      </p:sp>
    </p:spTree>
    <p:extLst>
      <p:ext uri="{BB962C8B-B14F-4D97-AF65-F5344CB8AC3E}">
        <p14:creationId xmlns:p14="http://schemas.microsoft.com/office/powerpoint/2010/main" val="1517321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noProof="0" dirty="0"/>
              <a:t>Il est important d'avoir une conversation sur la réputation en ligne, c'est-à-dire sur ce qu'une personne pensera lorsqu'elle fera une recherche sur google à votre sujet et trouvera des photos embarrassantes ou un message contenant des propos inappropriés. Souvenez-vous que, bien souvent, les images apparaissent sans contexte et peuvent être mal interprétées. Les parents devraient également réfléchir aux photos de leurs enfants qu'ils peuvent publier en ligne – Ont-ils demandé à leurs enfants s'ils acceptent que ces images soient publiées.</a:t>
            </a:r>
          </a:p>
        </p:txBody>
      </p:sp>
      <p:sp>
        <p:nvSpPr>
          <p:cNvPr id="4" name="Foliennummernplatzhalter 3"/>
          <p:cNvSpPr>
            <a:spLocks noGrp="1"/>
          </p:cNvSpPr>
          <p:nvPr>
            <p:ph type="sldNum" sz="quarter" idx="10"/>
          </p:nvPr>
        </p:nvSpPr>
        <p:spPr/>
        <p:txBody>
          <a:bodyPr/>
          <a:lstStyle/>
          <a:p>
            <a:fld id="{46A8591F-50F3-4C40-9DA2-D793276CC051}" type="slidenum">
              <a:rPr lang="en-US" smtClean="0"/>
              <a:t>23</a:t>
            </a:fld>
            <a:endParaRPr lang="en-US"/>
          </a:p>
        </p:txBody>
      </p:sp>
    </p:spTree>
    <p:extLst>
      <p:ext uri="{BB962C8B-B14F-4D97-AF65-F5344CB8AC3E}">
        <p14:creationId xmlns:p14="http://schemas.microsoft.com/office/powerpoint/2010/main" val="525776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noProof="0" dirty="0"/>
              <a:t>Ce graphique montre la proportion </a:t>
            </a:r>
            <a:r>
              <a:rPr lang="fr-FR" sz="1050" kern="1200" noProof="0" dirty="0">
                <a:solidFill>
                  <a:schemeClr val="tx1"/>
                </a:solidFill>
                <a:latin typeface="+mn-lt"/>
                <a:ea typeface="+mn-ea"/>
                <a:cs typeface="+mn-cs"/>
              </a:rPr>
              <a:t>d'internautes</a:t>
            </a:r>
            <a:r>
              <a:rPr lang="fr-FR" noProof="0" dirty="0"/>
              <a:t> parmi les personnes de 15 à 24 ans et parmi la population totale. Il est clair que les personnes dans cette tranche d'âge sont plus susceptibles d'utiliser l'Internet que les autres, c'est pourquoi la protection en ligne des enfants est importante. </a:t>
            </a:r>
          </a:p>
          <a:p>
            <a:endParaRPr lang="de-DE" sz="1050" kern="1200" dirty="0">
              <a:solidFill>
                <a:schemeClr val="tx1"/>
              </a:solidFill>
              <a:latin typeface="+mn-lt"/>
              <a:ea typeface="+mn-ea"/>
              <a:cs typeface="+mn-cs"/>
            </a:endParaRPr>
          </a:p>
        </p:txBody>
      </p:sp>
      <p:sp>
        <p:nvSpPr>
          <p:cNvPr id="4" name="Foliennummernplatzhalter 3"/>
          <p:cNvSpPr>
            <a:spLocks noGrp="1"/>
          </p:cNvSpPr>
          <p:nvPr>
            <p:ph type="sldNum" sz="quarter" idx="10"/>
          </p:nvPr>
        </p:nvSpPr>
        <p:spPr/>
        <p:txBody>
          <a:bodyPr/>
          <a:lstStyle/>
          <a:p>
            <a:fld id="{46A8591F-50F3-4C40-9DA2-D793276CC051}" type="slidenum">
              <a:rPr lang="en-US" smtClean="0"/>
              <a:t>4</a:t>
            </a:fld>
            <a:endParaRPr lang="en-US"/>
          </a:p>
        </p:txBody>
      </p:sp>
    </p:spTree>
    <p:extLst>
      <p:ext uri="{BB962C8B-B14F-4D97-AF65-F5344CB8AC3E}">
        <p14:creationId xmlns:p14="http://schemas.microsoft.com/office/powerpoint/2010/main" val="1779983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noProof="0" dirty="0"/>
              <a:t>On pourrait faire valoir que ces risques ne sont pas nouveaux – tous existaient déjà bien avant que l'Internet ne soit inventé. Dans le monde réel, les adultes protègeront les enfants et les jeunes face à tous ces risques sans même se poser la question, mais il est plus difficile de maîtriser ces risques dans le monde en ligne. Par exemple, avant l'invention de l'Internet, il était possible pour les parents de contrôler ce à quoi les enfants avaient accès au sein du foyer, ce qu'il est aujourd'hui plus difficile de faire à cause des technologies. L'Internet fait donc que les enfants sont plus facilement exposés à certains de ces risques. Les parents devraient se sentir en mesure de maîtriser ces risques. Cela est certes plus difficile à faire que dans le monde réel, mais le dialogue, la discussion ainsi qu'une bonne communication sont essentiels à cet égard.</a:t>
            </a:r>
          </a:p>
          <a:p>
            <a:endParaRPr lang="de-DE" dirty="0"/>
          </a:p>
        </p:txBody>
      </p:sp>
      <p:sp>
        <p:nvSpPr>
          <p:cNvPr id="4" name="Foliennummernplatzhalter 3"/>
          <p:cNvSpPr>
            <a:spLocks noGrp="1"/>
          </p:cNvSpPr>
          <p:nvPr>
            <p:ph type="sldNum" sz="quarter" idx="10"/>
          </p:nvPr>
        </p:nvSpPr>
        <p:spPr/>
        <p:txBody>
          <a:bodyPr/>
          <a:lstStyle/>
          <a:p>
            <a:fld id="{46A8591F-50F3-4C40-9DA2-D793276CC051}" type="slidenum">
              <a:rPr lang="en-US" smtClean="0"/>
              <a:t>5</a:t>
            </a:fld>
            <a:endParaRPr lang="en-US"/>
          </a:p>
        </p:txBody>
      </p:sp>
    </p:spTree>
    <p:extLst>
      <p:ext uri="{BB962C8B-B14F-4D97-AF65-F5344CB8AC3E}">
        <p14:creationId xmlns:p14="http://schemas.microsoft.com/office/powerpoint/2010/main" val="3913747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On peut citer un exemple très parlant à cet égard (dans le prolongement de la diapositive précédente): bien avant que l'Internet ne soit créé, certains enfants cherchaient des mots grossiers dans le dictionnaire. La diapositive suivante (7) montre des enfants recherchant quelque chose qu'ils n'étaient pas censés chercher en ligne. Le point à retenir ici, c'est que les parents ne devraient pas s'étonner que, parfois, les enfants et les jeunes fassent des choses qu'ils ne devraient peut-être pas faire. Tous les enfants ont toujours fait ça (leurs amis les y ont peut-être encouragés, ils ont voulu impressionner les autres) , cela fait partie de leur développement.</a:t>
            </a:r>
          </a:p>
        </p:txBody>
      </p:sp>
      <p:sp>
        <p:nvSpPr>
          <p:cNvPr id="4" name="Slide Number Placeholder 3"/>
          <p:cNvSpPr>
            <a:spLocks noGrp="1"/>
          </p:cNvSpPr>
          <p:nvPr>
            <p:ph type="sldNum" sz="quarter" idx="5"/>
          </p:nvPr>
        </p:nvSpPr>
        <p:spPr/>
        <p:txBody>
          <a:bodyPr/>
          <a:lstStyle/>
          <a:p>
            <a:fld id="{2DFE8043-DB9B-4CE6-916A-01B07CC226A5}" type="slidenum">
              <a:rPr lang="en-GB" smtClean="0"/>
              <a:t>6</a:t>
            </a:fld>
            <a:endParaRPr lang="en-GB"/>
          </a:p>
        </p:txBody>
      </p:sp>
    </p:spTree>
    <p:extLst>
      <p:ext uri="{BB962C8B-B14F-4D97-AF65-F5344CB8AC3E}">
        <p14:creationId xmlns:p14="http://schemas.microsoft.com/office/powerpoint/2010/main" val="2012578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FR" noProof="0" dirty="0"/>
              <a:t>Lorsque les enfants recherchent des mots grossiers en ligne, les contenus qui peuvent apparaître sont bien plus extrêmes que ce qu'ils pourraient trouver dans un dictionnaire, et, naturellement, des images et des vidéos sont proposées en plus du texte. Des parents qui trouveront leurs enfants en train de chercher des mots grossiers dans un dictionnaire n'auront probablement pas une réaction disproportionnée, tandis que des parents qui trouveront leurs enfants en train de consulter des contenus inappropriés en ligne auront davantage tendance à s'affoler. Leur réaction est tout à fait compréhensible, car les contenus peuvent être choquants, mais la question à se poser est la suivante: si les enfants font ce que les enfants ont toujours fait, à savoir repousser les limites par curiosité, </a:t>
            </a:r>
            <a:br>
              <a:rPr lang="fr-FR" noProof="0" dirty="0"/>
            </a:br>
            <a:r>
              <a:rPr lang="fr-FR" noProof="0" dirty="0"/>
              <a:t>peut-on le leur reprocher? Qui leur a donné un téléphone, une tablette ou un ordinateur? Les parents. Il est donc essentiel de ne pas dramatiser lorsqu'une telle situation se produit. Les enfants peuvent être réellement perturbés par certains contenus auxquels ils ont été exposés et peuvent avoir besoin de soutien plutôt que d'une punition.</a:t>
            </a:r>
          </a:p>
        </p:txBody>
      </p:sp>
      <p:sp>
        <p:nvSpPr>
          <p:cNvPr id="4" name="Slide Number Placeholder 3"/>
          <p:cNvSpPr>
            <a:spLocks noGrp="1"/>
          </p:cNvSpPr>
          <p:nvPr>
            <p:ph type="sldNum" sz="quarter" idx="10"/>
          </p:nvPr>
        </p:nvSpPr>
        <p:spPr/>
        <p:txBody>
          <a:bodyPr/>
          <a:lstStyle/>
          <a:p>
            <a:pPr>
              <a:defRPr/>
            </a:pPr>
            <a:fld id="{EFE80188-A709-4A34-9BAF-21DFDA746D43}" type="slidenum">
              <a:rPr lang="en-US" altLang="en-US" smtClean="0"/>
              <a:pPr>
                <a:defRPr/>
              </a:pPr>
              <a:t>7</a:t>
            </a:fld>
            <a:endParaRPr lang="en-US" altLang="en-US"/>
          </a:p>
        </p:txBody>
      </p:sp>
    </p:spTree>
    <p:extLst>
      <p:ext uri="{BB962C8B-B14F-4D97-AF65-F5344CB8AC3E}">
        <p14:creationId xmlns:p14="http://schemas.microsoft.com/office/powerpoint/2010/main" val="1271637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Naturellement, les parents ont la possibilité de gérer les contenus auxquels leurs enfants peuvent accéder. Pour ce faire, trois solutions existent. Au niveau du réseau, il est possible de filtrer les contenus accessibles depuis le domicile. On peut ainsi filtrer la connexion à l'Internet, et de nombreux fournisseurs proposent des outils de contrôle parental permettant de gérer les contenus inappropriés, par exemple en bloquant différents types de contenus à partir d'une liste ou en définissant les heures auxquelles tel ou tel dispositif peut accéder à l'Internet.</a:t>
            </a:r>
          </a:p>
        </p:txBody>
      </p:sp>
      <p:sp>
        <p:nvSpPr>
          <p:cNvPr id="4" name="Slide Number Placeholder 3"/>
          <p:cNvSpPr>
            <a:spLocks noGrp="1"/>
          </p:cNvSpPr>
          <p:nvPr>
            <p:ph type="sldNum" sz="quarter" idx="5"/>
          </p:nvPr>
        </p:nvSpPr>
        <p:spPr/>
        <p:txBody>
          <a:bodyPr/>
          <a:lstStyle/>
          <a:p>
            <a:fld id="{2DFE8043-DB9B-4CE6-916A-01B07CC226A5}" type="slidenum">
              <a:rPr lang="en-GB" smtClean="0"/>
              <a:t>8</a:t>
            </a:fld>
            <a:endParaRPr lang="en-GB"/>
          </a:p>
        </p:txBody>
      </p:sp>
    </p:spTree>
    <p:extLst>
      <p:ext uri="{BB962C8B-B14F-4D97-AF65-F5344CB8AC3E}">
        <p14:creationId xmlns:p14="http://schemas.microsoft.com/office/powerpoint/2010/main" val="2440739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Le filtrage au niveau du réseau (voir la diapositive précédente) constitue une bonne solution, mais ne peut être appliqué lorsque les enfants utilisent leur téléphone portable ou leur tablette avec une connexion 3G, 4G ou 5G, ou s’ils connectent leurs dispositifs au réseau Wifi ou à la connexion Internet d’un tiers, qui n’applique pas nécessairement de filtrage. Au niveau des dispositifs, il est possible d’utiliser les outils de contrôle qui sont disponibles aujourd’hui sur les téléphones portables, les tablettes et les ordinateurs. Si ces outils sont installés, ils permettront de limiter les éléments auxquels un dispositif peut accéder, indépendamment des caractéristiques définies au niveau du réseau. Il est important de signaler que les enfants et les jeunes auront très certainement des amis dont les dispositifs n’ont aucun filtre. S’ils veulent réellement accéder à un type de contenu en particulier, ils réussiront probablement à le faire. Il ne faut pas oublier que les contenus peuvent aussi être téléchargés et partagés dans un message. Ces contenus ne sont alors pas détectés par le système de filtrage. </a:t>
            </a:r>
            <a:endParaRPr lang="en-US" dirty="0">
              <a:effectLst/>
            </a:endParaRPr>
          </a:p>
          <a:p>
            <a:r>
              <a:rPr lang="en-GB" dirty="0"/>
              <a:t> </a:t>
            </a:r>
          </a:p>
        </p:txBody>
      </p:sp>
      <p:sp>
        <p:nvSpPr>
          <p:cNvPr id="4" name="Slide Number Placeholder 3"/>
          <p:cNvSpPr>
            <a:spLocks noGrp="1"/>
          </p:cNvSpPr>
          <p:nvPr>
            <p:ph type="sldNum" sz="quarter" idx="5"/>
          </p:nvPr>
        </p:nvSpPr>
        <p:spPr/>
        <p:txBody>
          <a:bodyPr/>
          <a:lstStyle/>
          <a:p>
            <a:fld id="{2DFE8043-DB9B-4CE6-916A-01B07CC226A5}" type="slidenum">
              <a:rPr lang="en-GB" smtClean="0"/>
              <a:t>9</a:t>
            </a:fld>
            <a:endParaRPr lang="en-GB"/>
          </a:p>
        </p:txBody>
      </p:sp>
    </p:spTree>
    <p:extLst>
      <p:ext uri="{BB962C8B-B14F-4D97-AF65-F5344CB8AC3E}">
        <p14:creationId xmlns:p14="http://schemas.microsoft.com/office/powerpoint/2010/main" val="3381297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La dimension humaine est certainement la plus importante. Les parents peuvent en effet maîtriser parfaitement le filtrage et la surveillance, mais ils ne peuvent pas partir du principe que, lorsque leurs enfants se rendent chez quelqu'un d'autre, les autres parents sont aussi attentifs. Le dialogue et la discussion sont donc nécessaires, et il est essentiel d'instaurer des canaux de communication ouverts. Si leurs enfants ont des difficultés, les parents souhaiteront bien évidemment le savoir. Toutefois, s'ils réagissent de manière excessive lorsque quelque chose se passe mal, il est peu probable que leurs enfants se confient à eux s'ils venaient à rencontrer un problème dans l'avenir, alors qu'ils peuvent avoir réellement besoin d'aide et de soutien.</a:t>
            </a:r>
          </a:p>
        </p:txBody>
      </p:sp>
      <p:sp>
        <p:nvSpPr>
          <p:cNvPr id="4" name="Slide Number Placeholder 3"/>
          <p:cNvSpPr>
            <a:spLocks noGrp="1"/>
          </p:cNvSpPr>
          <p:nvPr>
            <p:ph type="sldNum" sz="quarter" idx="5"/>
          </p:nvPr>
        </p:nvSpPr>
        <p:spPr/>
        <p:txBody>
          <a:bodyPr/>
          <a:lstStyle/>
          <a:p>
            <a:fld id="{2DFE8043-DB9B-4CE6-916A-01B07CC226A5}" type="slidenum">
              <a:rPr lang="en-GB" smtClean="0"/>
              <a:t>10</a:t>
            </a:fld>
            <a:endParaRPr lang="en-GB"/>
          </a:p>
        </p:txBody>
      </p:sp>
    </p:spTree>
    <p:extLst>
      <p:ext uri="{BB962C8B-B14F-4D97-AF65-F5344CB8AC3E}">
        <p14:creationId xmlns:p14="http://schemas.microsoft.com/office/powerpoint/2010/main" val="3023622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049A8C-F0BB-4272-9D2B-AB5262E10062}"/>
              </a:ext>
            </a:extLst>
          </p:cNvPr>
          <p:cNvSpPr/>
          <p:nvPr userDrawn="1"/>
        </p:nvSpPr>
        <p:spPr>
          <a:xfrm>
            <a:off x="2799142" y="0"/>
            <a:ext cx="937253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2A543E5-6C48-4CDD-A44C-172011688B23}"/>
              </a:ext>
            </a:extLst>
          </p:cNvPr>
          <p:cNvPicPr>
            <a:picLocks noChangeAspect="1"/>
          </p:cNvPicPr>
          <p:nvPr userDrawn="1"/>
        </p:nvPicPr>
        <p:blipFill>
          <a:blip>
            <a:extLst>
              <a:ext uri="{28A0092B-C50C-407E-A947-70E740481C1C}">
                <a14:useLocalDpi xmlns:a14="http://schemas.microsoft.com/office/drawing/2010/main" val="0"/>
              </a:ext>
            </a:extLst>
          </a:blip>
          <a:srcRect/>
          <a:stretch/>
        </p:blipFill>
        <p:spPr>
          <a:xfrm>
            <a:off x="11204699" y="5914419"/>
            <a:ext cx="639990" cy="705454"/>
          </a:xfrm>
          <a:prstGeom prst="rect">
            <a:avLst/>
          </a:prstGeom>
        </p:spPr>
      </p:pic>
      <p:sp>
        <p:nvSpPr>
          <p:cNvPr id="19" name="TextBox 18">
            <a:extLst>
              <a:ext uri="{FF2B5EF4-FFF2-40B4-BE49-F238E27FC236}">
                <a16:creationId xmlns:a16="http://schemas.microsoft.com/office/drawing/2014/main" id="{E5242398-E226-4517-BB53-572F445F3143}"/>
              </a:ext>
            </a:extLst>
          </p:cNvPr>
          <p:cNvSpPr txBox="1"/>
          <p:nvPr userDrawn="1"/>
        </p:nvSpPr>
        <p:spPr>
          <a:xfrm>
            <a:off x="176107" y="6409386"/>
            <a:ext cx="24993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0" baseline="0" dirty="0">
                <a:solidFill>
                  <a:schemeClr val="bg1">
                    <a:lumMod val="65000"/>
                  </a:schemeClr>
                </a:solidFill>
                <a:latin typeface="Arial" panose="020B0604020202020204" pitchFamily="34" charset="0"/>
                <a:cs typeface="Arial" panose="020B0604020202020204" pitchFamily="34" charset="0"/>
              </a:rPr>
              <a:t>www.itu.int/COP</a:t>
            </a:r>
          </a:p>
        </p:txBody>
      </p:sp>
      <p:sp>
        <p:nvSpPr>
          <p:cNvPr id="7" name="Title 1">
            <a:extLst>
              <a:ext uri="{FF2B5EF4-FFF2-40B4-BE49-F238E27FC236}">
                <a16:creationId xmlns:a16="http://schemas.microsoft.com/office/drawing/2014/main" id="{1646A0C1-0E8C-45B0-944A-A02F140E7DED}"/>
              </a:ext>
            </a:extLst>
          </p:cNvPr>
          <p:cNvSpPr>
            <a:spLocks noGrp="1"/>
          </p:cNvSpPr>
          <p:nvPr>
            <p:ph type="title" hasCustomPrompt="1"/>
          </p:nvPr>
        </p:nvSpPr>
        <p:spPr>
          <a:xfrm>
            <a:off x="2982594" y="849573"/>
            <a:ext cx="8123377" cy="635902"/>
          </a:xfrm>
          <a:prstGeom prst="rect">
            <a:avLst/>
          </a:prstGeom>
        </p:spPr>
        <p:txBody>
          <a:bodyPr>
            <a:noAutofit/>
          </a:bodyPr>
          <a:lstStyle>
            <a:lvl1pPr>
              <a:defRPr sz="3200"/>
            </a:lvl1pPr>
          </a:lstStyle>
          <a:p>
            <a:pPr lvl="0"/>
            <a:r>
              <a:rPr lang="en-US" dirty="0"/>
              <a:t>Click to edit Master text styles</a:t>
            </a:r>
          </a:p>
        </p:txBody>
      </p:sp>
      <p:cxnSp>
        <p:nvCxnSpPr>
          <p:cNvPr id="8" name="Straight Connector 7">
            <a:extLst>
              <a:ext uri="{FF2B5EF4-FFF2-40B4-BE49-F238E27FC236}">
                <a16:creationId xmlns:a16="http://schemas.microsoft.com/office/drawing/2014/main" id="{C8AB02DC-F311-4ED9-8DA3-92AD450BB20C}"/>
              </a:ext>
            </a:extLst>
          </p:cNvPr>
          <p:cNvCxnSpPr/>
          <p:nvPr userDrawn="1"/>
        </p:nvCxnSpPr>
        <p:spPr>
          <a:xfrm>
            <a:off x="2815017" y="849573"/>
            <a:ext cx="0" cy="635902"/>
          </a:xfrm>
          <a:prstGeom prst="line">
            <a:avLst/>
          </a:prstGeom>
          <a:ln w="38100">
            <a:solidFill>
              <a:srgbClr val="009CD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069756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A9A3B-CF71-48AC-B4B0-550E5EC772C1}"/>
              </a:ext>
            </a:extLst>
          </p:cNvPr>
          <p:cNvSpPr>
            <a:spLocks noGrp="1"/>
          </p:cNvSpPr>
          <p:nvPr>
            <p:ph type="title"/>
          </p:nvPr>
        </p:nvSpPr>
        <p:spPr>
          <a:xfrm>
            <a:off x="616268" y="712393"/>
            <a:ext cx="10976290" cy="635902"/>
          </a:xfrm>
          <a:prstGeom prst="rect">
            <a:avLst/>
          </a:prstGeom>
        </p:spPr>
        <p:txBody>
          <a:bodyPr anchor="t"/>
          <a:lstStyle>
            <a:lvl1pPr>
              <a:defRPr sz="3200"/>
            </a:lvl1pPr>
          </a:lstStyle>
          <a:p>
            <a:r>
              <a:rPr lang="en-US" dirty="0"/>
              <a:t>Click to edit Master title style</a:t>
            </a:r>
          </a:p>
        </p:txBody>
      </p:sp>
      <p:cxnSp>
        <p:nvCxnSpPr>
          <p:cNvPr id="12" name="Straight Connector 11">
            <a:extLst>
              <a:ext uri="{FF2B5EF4-FFF2-40B4-BE49-F238E27FC236}">
                <a16:creationId xmlns:a16="http://schemas.microsoft.com/office/drawing/2014/main" id="{5F35575D-2A7B-417D-BB1B-9E538CFA647E}"/>
              </a:ext>
            </a:extLst>
          </p:cNvPr>
          <p:cNvCxnSpPr/>
          <p:nvPr userDrawn="1"/>
        </p:nvCxnSpPr>
        <p:spPr>
          <a:xfrm>
            <a:off x="447102" y="712393"/>
            <a:ext cx="0" cy="635902"/>
          </a:xfrm>
          <a:prstGeom prst="line">
            <a:avLst/>
          </a:prstGeom>
          <a:ln w="38100">
            <a:solidFill>
              <a:srgbClr val="009CD6"/>
            </a:solidFill>
          </a:ln>
        </p:spPr>
        <p:style>
          <a:lnRef idx="1">
            <a:schemeClr val="accent5"/>
          </a:lnRef>
          <a:fillRef idx="0">
            <a:schemeClr val="accent5"/>
          </a:fillRef>
          <a:effectRef idx="0">
            <a:schemeClr val="accent5"/>
          </a:effectRef>
          <a:fontRef idx="minor">
            <a:schemeClr val="tx1"/>
          </a:fontRef>
        </p:style>
      </p:cxnSp>
      <p:sp>
        <p:nvSpPr>
          <p:cNvPr id="14" name="Picture Placeholder 2">
            <a:extLst>
              <a:ext uri="{FF2B5EF4-FFF2-40B4-BE49-F238E27FC236}">
                <a16:creationId xmlns:a16="http://schemas.microsoft.com/office/drawing/2014/main" id="{5ED55E9E-BFC6-411F-90A8-B7CC917CD1B5}"/>
              </a:ext>
            </a:extLst>
          </p:cNvPr>
          <p:cNvSpPr>
            <a:spLocks noGrp="1"/>
          </p:cNvSpPr>
          <p:nvPr>
            <p:ph type="pic" idx="1" hasCustomPrompt="1"/>
          </p:nvPr>
        </p:nvSpPr>
        <p:spPr>
          <a:xfrm>
            <a:off x="616270" y="1487227"/>
            <a:ext cx="10976290" cy="4658380"/>
          </a:xfrm>
        </p:spPr>
        <p:txBody>
          <a:bodyPr anchor="ctr">
            <a:normAutofit/>
          </a:bodyPr>
          <a:lstStyle>
            <a:lvl1pPr marL="0" indent="0" algn="ctr">
              <a:buNone/>
              <a:defRPr sz="4000" i="1">
                <a:solidFill>
                  <a:schemeClr val="bg1">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image here</a:t>
            </a:r>
          </a:p>
        </p:txBody>
      </p:sp>
      <p:sp>
        <p:nvSpPr>
          <p:cNvPr id="13" name="TextBox 12">
            <a:extLst>
              <a:ext uri="{FF2B5EF4-FFF2-40B4-BE49-F238E27FC236}">
                <a16:creationId xmlns:a16="http://schemas.microsoft.com/office/drawing/2014/main" id="{F9DA661F-800A-4D80-80A8-E153B042F79F}"/>
              </a:ext>
            </a:extLst>
          </p:cNvPr>
          <p:cNvSpPr txBox="1"/>
          <p:nvPr userDrawn="1"/>
        </p:nvSpPr>
        <p:spPr>
          <a:xfrm>
            <a:off x="257387" y="6409386"/>
            <a:ext cx="24993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0" baseline="0" dirty="0">
                <a:solidFill>
                  <a:schemeClr val="bg1">
                    <a:lumMod val="65000"/>
                  </a:schemeClr>
                </a:solidFill>
                <a:latin typeface="Arial" panose="020B0604020202020204" pitchFamily="34" charset="0"/>
                <a:cs typeface="Arial" panose="020B0604020202020204" pitchFamily="34" charset="0"/>
              </a:rPr>
              <a:t>www.itu.int/COP</a:t>
            </a:r>
          </a:p>
        </p:txBody>
      </p:sp>
    </p:spTree>
    <p:extLst>
      <p:ext uri="{BB962C8B-B14F-4D97-AF65-F5344CB8AC3E}">
        <p14:creationId xmlns:p14="http://schemas.microsoft.com/office/powerpoint/2010/main" val="38660505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ontent with Capti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A9A3B-CF71-48AC-B4B0-550E5EC772C1}"/>
              </a:ext>
            </a:extLst>
          </p:cNvPr>
          <p:cNvSpPr>
            <a:spLocks noGrp="1"/>
          </p:cNvSpPr>
          <p:nvPr>
            <p:ph type="title"/>
          </p:nvPr>
        </p:nvSpPr>
        <p:spPr>
          <a:xfrm>
            <a:off x="616268" y="712393"/>
            <a:ext cx="10976290" cy="635902"/>
          </a:xfrm>
          <a:prstGeom prst="rect">
            <a:avLst/>
          </a:prstGeom>
        </p:spPr>
        <p:txBody>
          <a:bodyPr anchor="t"/>
          <a:lstStyle>
            <a:lvl1pPr>
              <a:defRPr sz="3200"/>
            </a:lvl1pPr>
          </a:lstStyle>
          <a:p>
            <a:r>
              <a:rPr lang="en-US" dirty="0"/>
              <a:t>Click to edit Master title style</a:t>
            </a:r>
          </a:p>
        </p:txBody>
      </p:sp>
      <p:cxnSp>
        <p:nvCxnSpPr>
          <p:cNvPr id="12" name="Straight Connector 11">
            <a:extLst>
              <a:ext uri="{FF2B5EF4-FFF2-40B4-BE49-F238E27FC236}">
                <a16:creationId xmlns:a16="http://schemas.microsoft.com/office/drawing/2014/main" id="{5F35575D-2A7B-417D-BB1B-9E538CFA647E}"/>
              </a:ext>
            </a:extLst>
          </p:cNvPr>
          <p:cNvCxnSpPr/>
          <p:nvPr userDrawn="1"/>
        </p:nvCxnSpPr>
        <p:spPr>
          <a:xfrm>
            <a:off x="447102" y="712393"/>
            <a:ext cx="0" cy="635902"/>
          </a:xfrm>
          <a:prstGeom prst="line">
            <a:avLst/>
          </a:prstGeom>
          <a:ln w="38100">
            <a:solidFill>
              <a:srgbClr val="009CD6"/>
            </a:solidFill>
          </a:ln>
        </p:spPr>
        <p:style>
          <a:lnRef idx="1">
            <a:schemeClr val="accent5"/>
          </a:lnRef>
          <a:fillRef idx="0">
            <a:schemeClr val="accent5"/>
          </a:fillRef>
          <a:effectRef idx="0">
            <a:schemeClr val="accent5"/>
          </a:effectRef>
          <a:fontRef idx="minor">
            <a:schemeClr val="tx1"/>
          </a:fontRef>
        </p:style>
      </p:cxnSp>
      <p:sp>
        <p:nvSpPr>
          <p:cNvPr id="14" name="Picture Placeholder 2">
            <a:extLst>
              <a:ext uri="{FF2B5EF4-FFF2-40B4-BE49-F238E27FC236}">
                <a16:creationId xmlns:a16="http://schemas.microsoft.com/office/drawing/2014/main" id="{5ED55E9E-BFC6-411F-90A8-B7CC917CD1B5}"/>
              </a:ext>
            </a:extLst>
          </p:cNvPr>
          <p:cNvSpPr>
            <a:spLocks noGrp="1"/>
          </p:cNvSpPr>
          <p:nvPr>
            <p:ph type="pic" idx="1" hasCustomPrompt="1"/>
          </p:nvPr>
        </p:nvSpPr>
        <p:spPr>
          <a:xfrm>
            <a:off x="616270" y="1487227"/>
            <a:ext cx="10976290" cy="4658380"/>
          </a:xfrm>
        </p:spPr>
        <p:txBody>
          <a:bodyPr anchor="ctr">
            <a:normAutofit/>
          </a:bodyPr>
          <a:lstStyle>
            <a:lvl1pPr marL="0" indent="0" algn="ctr">
              <a:buNone/>
              <a:defRPr sz="4000" i="1">
                <a:solidFill>
                  <a:schemeClr val="bg1">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image here</a:t>
            </a:r>
          </a:p>
        </p:txBody>
      </p:sp>
      <p:sp>
        <p:nvSpPr>
          <p:cNvPr id="13" name="TextBox 12">
            <a:extLst>
              <a:ext uri="{FF2B5EF4-FFF2-40B4-BE49-F238E27FC236}">
                <a16:creationId xmlns:a16="http://schemas.microsoft.com/office/drawing/2014/main" id="{F9DA661F-800A-4D80-80A8-E153B042F79F}"/>
              </a:ext>
            </a:extLst>
          </p:cNvPr>
          <p:cNvSpPr txBox="1"/>
          <p:nvPr userDrawn="1"/>
        </p:nvSpPr>
        <p:spPr>
          <a:xfrm>
            <a:off x="257387" y="6409386"/>
            <a:ext cx="24993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0" baseline="0" dirty="0">
                <a:solidFill>
                  <a:schemeClr val="bg1">
                    <a:lumMod val="65000"/>
                  </a:schemeClr>
                </a:solidFill>
                <a:latin typeface="Arial" panose="020B0604020202020204" pitchFamily="34" charset="0"/>
                <a:cs typeface="Arial" panose="020B0604020202020204" pitchFamily="34" charset="0"/>
              </a:rPr>
              <a:t>www.itu.int/COP</a:t>
            </a:r>
          </a:p>
        </p:txBody>
      </p:sp>
    </p:spTree>
    <p:extLst>
      <p:ext uri="{BB962C8B-B14F-4D97-AF65-F5344CB8AC3E}">
        <p14:creationId xmlns:p14="http://schemas.microsoft.com/office/powerpoint/2010/main" val="41391014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CD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08D5F-0C4B-4F2A-958D-D1D42D8E692F}"/>
              </a:ext>
            </a:extLst>
          </p:cNvPr>
          <p:cNvSpPr>
            <a:spLocks noGrp="1"/>
          </p:cNvSpPr>
          <p:nvPr>
            <p:ph type="ctrTitle"/>
          </p:nvPr>
        </p:nvSpPr>
        <p:spPr>
          <a:xfrm>
            <a:off x="1524000" y="1122363"/>
            <a:ext cx="9144000" cy="2387600"/>
          </a:xfrm>
          <a:prstGeom prst="rect">
            <a:avLst/>
          </a:prstGeom>
        </p:spPr>
        <p:txBody>
          <a:bodyPr anchor="b">
            <a:noAutofit/>
          </a:bodyPr>
          <a:lstStyle>
            <a:lvl1pPr algn="ctr">
              <a:defRPr sz="4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AFA257DB-81BD-4424-9522-15D1461D9968}"/>
              </a:ext>
            </a:extLst>
          </p:cNvPr>
          <p:cNvSpPr>
            <a:spLocks noGrp="1"/>
          </p:cNvSpPr>
          <p:nvPr>
            <p:ph type="subTitle" idx="1"/>
          </p:nvPr>
        </p:nvSpPr>
        <p:spPr>
          <a:xfrm>
            <a:off x="1524000" y="3602038"/>
            <a:ext cx="9144000" cy="1655762"/>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78915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009CD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B24AF-A5D5-4EE0-8C5F-19190DD6242E}"/>
              </a:ext>
            </a:extLst>
          </p:cNvPr>
          <p:cNvSpPr>
            <a:spLocks noGrp="1"/>
          </p:cNvSpPr>
          <p:nvPr>
            <p:ph type="title"/>
          </p:nvPr>
        </p:nvSpPr>
        <p:spPr>
          <a:xfrm>
            <a:off x="831850" y="2454442"/>
            <a:ext cx="10515600" cy="875999"/>
          </a:xfrm>
          <a:prstGeom prst="rect">
            <a:avLst/>
          </a:prstGeom>
        </p:spPr>
        <p:txBody>
          <a:bodyPr anchor="b">
            <a:noAutofit/>
          </a:bodyPr>
          <a:lstStyle>
            <a:lvl1pPr algn="ct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33295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6960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5543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Non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60825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1B0DA73-A4DB-4CF0-B22D-3E0D29E24154}" type="slidenum">
              <a:rPr lang="en-US" altLang="en-US"/>
              <a:pPr>
                <a:defRPr/>
              </a:pPr>
              <a:t>‹#›</a:t>
            </a:fld>
            <a:endParaRPr lang="en-US" altLang="en-US"/>
          </a:p>
        </p:txBody>
      </p:sp>
    </p:spTree>
    <p:extLst>
      <p:ext uri="{BB962C8B-B14F-4D97-AF65-F5344CB8AC3E}">
        <p14:creationId xmlns:p14="http://schemas.microsoft.com/office/powerpoint/2010/main" val="41123055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45366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grey bg">
    <p:bg>
      <p:bgPr>
        <a:solidFill>
          <a:srgbClr val="F4F4F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8065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0A339CD-6A5C-44CC-B893-9F8FFA02F5EC}"/>
              </a:ext>
            </a:extLst>
          </p:cNvPr>
          <p:cNvSpPr/>
          <p:nvPr userDrawn="1"/>
        </p:nvSpPr>
        <p:spPr>
          <a:xfrm>
            <a:off x="2799142" y="0"/>
            <a:ext cx="937253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645487-798F-461C-9A8B-77DCC7F0DDC5}"/>
              </a:ext>
            </a:extLst>
          </p:cNvPr>
          <p:cNvSpPr>
            <a:spLocks noGrp="1"/>
          </p:cNvSpPr>
          <p:nvPr>
            <p:ph type="title" hasCustomPrompt="1"/>
          </p:nvPr>
        </p:nvSpPr>
        <p:spPr>
          <a:xfrm>
            <a:off x="2982594" y="849573"/>
            <a:ext cx="8123377" cy="635902"/>
          </a:xfrm>
          <a:prstGeom prst="rect">
            <a:avLst/>
          </a:prstGeom>
        </p:spPr>
        <p:txBody>
          <a:bodyPr>
            <a:noAutofit/>
          </a:bodyPr>
          <a:lstStyle>
            <a:lvl1pPr>
              <a:defRPr sz="3200"/>
            </a:lvl1pPr>
          </a:lstStyle>
          <a:p>
            <a:pPr lvl="0"/>
            <a:r>
              <a:rPr lang="en-US" dirty="0"/>
              <a:t>Click to edit Master text styles</a:t>
            </a:r>
          </a:p>
        </p:txBody>
      </p:sp>
      <p:sp>
        <p:nvSpPr>
          <p:cNvPr id="3" name="Content Placeholder 2">
            <a:extLst>
              <a:ext uri="{FF2B5EF4-FFF2-40B4-BE49-F238E27FC236}">
                <a16:creationId xmlns:a16="http://schemas.microsoft.com/office/drawing/2014/main" id="{B31A647C-A7BD-47C9-962C-55289EF4CD84}"/>
              </a:ext>
            </a:extLst>
          </p:cNvPr>
          <p:cNvSpPr>
            <a:spLocks noGrp="1"/>
          </p:cNvSpPr>
          <p:nvPr>
            <p:ph idx="1" hasCustomPrompt="1"/>
          </p:nvPr>
        </p:nvSpPr>
        <p:spPr>
          <a:xfrm>
            <a:off x="3071804" y="1816887"/>
            <a:ext cx="8123382" cy="4370553"/>
          </a:xfrm>
        </p:spPr>
        <p:txBody>
          <a:bodyPr>
            <a:noAutofit/>
          </a:bodyPr>
          <a:lstStyle>
            <a:lvl1pPr marL="228600" indent="-137160">
              <a:lnSpc>
                <a:spcPts val="2400"/>
              </a:lnSpc>
              <a:buClr>
                <a:srgbClr val="009CD6"/>
              </a:buClr>
              <a:buFont typeface="Arial" panose="020B0604020202020204" pitchFamily="34" charset="0"/>
              <a:buChar char="•"/>
              <a:defRPr sz="1400" spc="20"/>
            </a:lvl1pPr>
            <a:lvl2pPr marL="685800" indent="-137160">
              <a:lnSpc>
                <a:spcPts val="2400"/>
              </a:lnSpc>
              <a:buClr>
                <a:srgbClr val="009CD6"/>
              </a:buClr>
              <a:buFont typeface="Arial" panose="020B0604020202020204" pitchFamily="34" charset="0"/>
              <a:buChar char="•"/>
              <a:defRPr sz="1400" spc="20"/>
            </a:lvl2pPr>
            <a:lvl3pPr marL="1143000" indent="-137160">
              <a:lnSpc>
                <a:spcPts val="2400"/>
              </a:lnSpc>
              <a:buClr>
                <a:srgbClr val="009CD6"/>
              </a:buClr>
              <a:buFont typeface="Arial" panose="020B0604020202020204" pitchFamily="34" charset="0"/>
              <a:buChar char="•"/>
              <a:defRPr sz="1400" spc="20"/>
            </a:lvl3pPr>
            <a:lvl4pPr marL="1600200" indent="-137160">
              <a:lnSpc>
                <a:spcPts val="2400"/>
              </a:lnSpc>
              <a:buClr>
                <a:srgbClr val="009CD6"/>
              </a:buClr>
              <a:buFont typeface="Arial" panose="020B0604020202020204" pitchFamily="34" charset="0"/>
              <a:buChar char="•"/>
              <a:defRPr sz="1400" spc="20"/>
            </a:lvl4pPr>
            <a:lvl5pPr>
              <a:buClr>
                <a:srgbClr val="5B9BD5"/>
              </a:buClr>
              <a:defRPr/>
            </a:lvl5pPr>
          </a:lstStyle>
          <a:p>
            <a:pPr lvl="0"/>
            <a:r>
              <a:rPr lang="en-US" dirty="0"/>
              <a:t>Second level</a:t>
            </a:r>
          </a:p>
          <a:p>
            <a:pPr lvl="1"/>
            <a:r>
              <a:rPr lang="en-US" dirty="0"/>
              <a:t>Third level</a:t>
            </a:r>
          </a:p>
          <a:p>
            <a:pPr lvl="2"/>
            <a:r>
              <a:rPr lang="en-US" dirty="0"/>
              <a:t>Fourth level</a:t>
            </a:r>
          </a:p>
          <a:p>
            <a:pPr lvl="3"/>
            <a:r>
              <a:rPr lang="en-US" dirty="0"/>
              <a:t>Fifth level</a:t>
            </a:r>
          </a:p>
        </p:txBody>
      </p:sp>
      <p:cxnSp>
        <p:nvCxnSpPr>
          <p:cNvPr id="14" name="Straight Connector 13">
            <a:extLst>
              <a:ext uri="{FF2B5EF4-FFF2-40B4-BE49-F238E27FC236}">
                <a16:creationId xmlns:a16="http://schemas.microsoft.com/office/drawing/2014/main" id="{90845B29-D0D0-4446-B37B-D2223E58D6B9}"/>
              </a:ext>
            </a:extLst>
          </p:cNvPr>
          <p:cNvCxnSpPr/>
          <p:nvPr userDrawn="1"/>
        </p:nvCxnSpPr>
        <p:spPr>
          <a:xfrm>
            <a:off x="2815017" y="849573"/>
            <a:ext cx="0" cy="635902"/>
          </a:xfrm>
          <a:prstGeom prst="line">
            <a:avLst/>
          </a:prstGeom>
          <a:ln w="38100">
            <a:solidFill>
              <a:srgbClr val="009CD6"/>
            </a:solidFill>
          </a:ln>
        </p:spPr>
        <p:style>
          <a:lnRef idx="1">
            <a:schemeClr val="accent5"/>
          </a:lnRef>
          <a:fillRef idx="0">
            <a:schemeClr val="accent5"/>
          </a:fillRef>
          <a:effectRef idx="0">
            <a:schemeClr val="accent5"/>
          </a:effectRef>
          <a:fontRef idx="minor">
            <a:schemeClr val="tx1"/>
          </a:fontRef>
        </p:style>
      </p:cxnSp>
      <p:sp>
        <p:nvSpPr>
          <p:cNvPr id="15" name="TextBox 14">
            <a:extLst>
              <a:ext uri="{FF2B5EF4-FFF2-40B4-BE49-F238E27FC236}">
                <a16:creationId xmlns:a16="http://schemas.microsoft.com/office/drawing/2014/main" id="{0F0DD41A-E3AA-4559-86A1-C3DB5182964F}"/>
              </a:ext>
            </a:extLst>
          </p:cNvPr>
          <p:cNvSpPr txBox="1"/>
          <p:nvPr userDrawn="1"/>
        </p:nvSpPr>
        <p:spPr>
          <a:xfrm>
            <a:off x="176107" y="6409386"/>
            <a:ext cx="24993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0" baseline="0" dirty="0">
                <a:solidFill>
                  <a:schemeClr val="bg1">
                    <a:lumMod val="65000"/>
                  </a:schemeClr>
                </a:solidFill>
                <a:latin typeface="Arial" panose="020B0604020202020204" pitchFamily="34" charset="0"/>
                <a:cs typeface="Arial" panose="020B0604020202020204" pitchFamily="34" charset="0"/>
              </a:rPr>
              <a:t>www.itu.int/COP</a:t>
            </a:r>
          </a:p>
        </p:txBody>
      </p:sp>
    </p:spTree>
    <p:extLst>
      <p:ext uri="{BB962C8B-B14F-4D97-AF65-F5344CB8AC3E}">
        <p14:creationId xmlns:p14="http://schemas.microsoft.com/office/powerpoint/2010/main" val="12158022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grey bg">
    <p:bg>
      <p:bgPr>
        <a:solidFill>
          <a:srgbClr val="009CD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99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C1BD08B-7EB6-4A3C-B302-107590EC4A69}"/>
              </a:ext>
            </a:extLst>
          </p:cNvPr>
          <p:cNvSpPr/>
          <p:nvPr userDrawn="1"/>
        </p:nvSpPr>
        <p:spPr>
          <a:xfrm>
            <a:off x="2799142" y="0"/>
            <a:ext cx="937253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C078E5A-AB76-4634-8AD9-64C991C6FC02}"/>
              </a:ext>
            </a:extLst>
          </p:cNvPr>
          <p:cNvSpPr>
            <a:spLocks noGrp="1"/>
          </p:cNvSpPr>
          <p:nvPr>
            <p:ph sz="half" idx="1" hasCustomPrompt="1"/>
          </p:nvPr>
        </p:nvSpPr>
        <p:spPr>
          <a:xfrm>
            <a:off x="3075855" y="1816096"/>
            <a:ext cx="3984630" cy="4351338"/>
          </a:xfrm>
        </p:spPr>
        <p:txBody>
          <a:bodyPr>
            <a:noAutofit/>
          </a:bodyPr>
          <a:lstStyle>
            <a:lvl1pPr marL="228600" indent="-137160">
              <a:buClr>
                <a:srgbClr val="009CD6"/>
              </a:buClr>
              <a:buFont typeface="Arial" panose="020B0604020202020204" pitchFamily="34" charset="0"/>
              <a:buChar char="•"/>
              <a:defRPr lang="en-US" spc="20" dirty="0"/>
            </a:lvl1pPr>
            <a:lvl2pPr marL="685800" indent="-137160">
              <a:buClr>
                <a:srgbClr val="009CD6"/>
              </a:buClr>
              <a:buFont typeface="Arial" panose="020B0604020202020204" pitchFamily="34" charset="0"/>
              <a:buChar char="•"/>
              <a:defRPr lang="en-US" spc="20" dirty="0"/>
            </a:lvl2pPr>
            <a:lvl3pPr marL="1143000" indent="-137160">
              <a:buClr>
                <a:srgbClr val="009CD6"/>
              </a:buClr>
              <a:buFont typeface="Arial" panose="020B0604020202020204" pitchFamily="34" charset="0"/>
              <a:buChar char="•"/>
              <a:defRPr lang="en-US" spc="20" dirty="0"/>
            </a:lvl3pPr>
            <a:lvl4pPr marL="1600200" indent="-137160">
              <a:buClr>
                <a:srgbClr val="009CD6"/>
              </a:buClr>
              <a:buFont typeface="Arial" panose="020B0604020202020204" pitchFamily="34" charset="0"/>
              <a:buChar char="•"/>
              <a:defRPr lang="en-US" spc="20" dirty="0"/>
            </a:lvl4pPr>
            <a:lvl5pPr>
              <a:buClr>
                <a:srgbClr val="5B9BD5"/>
              </a:buClr>
              <a:defRPr spc="0"/>
            </a:lvl5pPr>
          </a:lstStyle>
          <a:p>
            <a:pPr lvl="0"/>
            <a:r>
              <a:rPr lang="en-US" dirty="0"/>
              <a:t>Second level</a:t>
            </a:r>
          </a:p>
          <a:p>
            <a:pPr lvl="1"/>
            <a:r>
              <a:rPr lang="en-US" dirty="0"/>
              <a:t>Third level</a:t>
            </a:r>
          </a:p>
          <a:p>
            <a:pPr lvl="2"/>
            <a:r>
              <a:rPr lang="en-US" dirty="0"/>
              <a:t>Fourth level</a:t>
            </a:r>
          </a:p>
          <a:p>
            <a:pPr lvl="3"/>
            <a:r>
              <a:rPr lang="en-US" dirty="0"/>
              <a:t>Fifth level</a:t>
            </a:r>
          </a:p>
        </p:txBody>
      </p:sp>
      <p:sp>
        <p:nvSpPr>
          <p:cNvPr id="4" name="Content Placeholder 3">
            <a:extLst>
              <a:ext uri="{FF2B5EF4-FFF2-40B4-BE49-F238E27FC236}">
                <a16:creationId xmlns:a16="http://schemas.microsoft.com/office/drawing/2014/main" id="{4198F227-A22B-432C-84DE-6E0A3BE38D63}"/>
              </a:ext>
            </a:extLst>
          </p:cNvPr>
          <p:cNvSpPr>
            <a:spLocks noGrp="1"/>
          </p:cNvSpPr>
          <p:nvPr>
            <p:ph sz="half" idx="2" hasCustomPrompt="1"/>
          </p:nvPr>
        </p:nvSpPr>
        <p:spPr>
          <a:xfrm>
            <a:off x="7236837" y="1816887"/>
            <a:ext cx="3984631" cy="4351338"/>
          </a:xfrm>
        </p:spPr>
        <p:txBody>
          <a:bodyPr>
            <a:noAutofit/>
          </a:bodyPr>
          <a:lstStyle>
            <a:lvl1pPr marL="228600" indent="-137160">
              <a:buClr>
                <a:srgbClr val="009CD6"/>
              </a:buClr>
              <a:buFont typeface="Arial" panose="020B0604020202020204" pitchFamily="34" charset="0"/>
              <a:buChar char="•"/>
              <a:defRPr lang="en-US" spc="20" dirty="0"/>
            </a:lvl1pPr>
            <a:lvl2pPr marL="685800" indent="-137160">
              <a:buClr>
                <a:srgbClr val="009CD6"/>
              </a:buClr>
              <a:buFont typeface="Arial" panose="020B0604020202020204" pitchFamily="34" charset="0"/>
              <a:buChar char="•"/>
              <a:defRPr lang="en-US" spc="20" dirty="0"/>
            </a:lvl2pPr>
            <a:lvl3pPr marL="1143000" indent="-137160">
              <a:buClr>
                <a:srgbClr val="009CD6"/>
              </a:buClr>
              <a:buFont typeface="Arial" panose="020B0604020202020204" pitchFamily="34" charset="0"/>
              <a:buChar char="•"/>
              <a:defRPr lang="en-US" spc="20" dirty="0"/>
            </a:lvl3pPr>
            <a:lvl4pPr marL="1600200" indent="-137160">
              <a:buClr>
                <a:srgbClr val="009CD6"/>
              </a:buClr>
              <a:buFont typeface="Arial" panose="020B0604020202020204" pitchFamily="34" charset="0"/>
              <a:buChar char="•"/>
              <a:defRPr lang="en-US" spc="20" dirty="0"/>
            </a:lvl4pPr>
            <a:lvl5pPr>
              <a:buClr>
                <a:srgbClr val="5B9BD5"/>
              </a:buClr>
              <a:defRPr spc="0"/>
            </a:lvl5pPr>
          </a:lstStyle>
          <a:p>
            <a:pPr lvl="0"/>
            <a:r>
              <a:rPr lang="en-US" dirty="0"/>
              <a:t>Second level</a:t>
            </a:r>
          </a:p>
          <a:p>
            <a:pPr lvl="1"/>
            <a:r>
              <a:rPr lang="en-US" dirty="0"/>
              <a:t>Third level</a:t>
            </a:r>
          </a:p>
          <a:p>
            <a:pPr lvl="2"/>
            <a:r>
              <a:rPr lang="en-US" dirty="0"/>
              <a:t>Fourth level</a:t>
            </a:r>
          </a:p>
          <a:p>
            <a:pPr lvl="3"/>
            <a:r>
              <a:rPr lang="en-US" dirty="0"/>
              <a:t>Fifth level</a:t>
            </a:r>
          </a:p>
        </p:txBody>
      </p:sp>
      <p:sp>
        <p:nvSpPr>
          <p:cNvPr id="14" name="TextBox 13">
            <a:extLst>
              <a:ext uri="{FF2B5EF4-FFF2-40B4-BE49-F238E27FC236}">
                <a16:creationId xmlns:a16="http://schemas.microsoft.com/office/drawing/2014/main" id="{7EC1607A-7D50-402E-A24D-D5BFDC36168E}"/>
              </a:ext>
            </a:extLst>
          </p:cNvPr>
          <p:cNvSpPr txBox="1"/>
          <p:nvPr userDrawn="1"/>
        </p:nvSpPr>
        <p:spPr>
          <a:xfrm>
            <a:off x="176107" y="6409386"/>
            <a:ext cx="24993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0" baseline="0" dirty="0">
                <a:solidFill>
                  <a:schemeClr val="bg1">
                    <a:lumMod val="65000"/>
                  </a:schemeClr>
                </a:solidFill>
                <a:latin typeface="Arial" panose="020B0604020202020204" pitchFamily="34" charset="0"/>
                <a:cs typeface="Arial" panose="020B0604020202020204" pitchFamily="34" charset="0"/>
              </a:rPr>
              <a:t>www.itu.int/COP</a:t>
            </a:r>
          </a:p>
        </p:txBody>
      </p:sp>
      <p:sp>
        <p:nvSpPr>
          <p:cNvPr id="9" name="Title 1">
            <a:extLst>
              <a:ext uri="{FF2B5EF4-FFF2-40B4-BE49-F238E27FC236}">
                <a16:creationId xmlns:a16="http://schemas.microsoft.com/office/drawing/2014/main" id="{628A11E3-107A-46D5-BE30-5E8872295C5B}"/>
              </a:ext>
            </a:extLst>
          </p:cNvPr>
          <p:cNvSpPr>
            <a:spLocks noGrp="1"/>
          </p:cNvSpPr>
          <p:nvPr>
            <p:ph type="title" hasCustomPrompt="1"/>
          </p:nvPr>
        </p:nvSpPr>
        <p:spPr>
          <a:xfrm>
            <a:off x="2982594" y="849573"/>
            <a:ext cx="8238871" cy="635902"/>
          </a:xfrm>
          <a:prstGeom prst="rect">
            <a:avLst/>
          </a:prstGeom>
        </p:spPr>
        <p:txBody>
          <a:bodyPr>
            <a:noAutofit/>
          </a:bodyPr>
          <a:lstStyle>
            <a:lvl1pPr>
              <a:defRPr sz="3200"/>
            </a:lvl1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9946AE7A-FF2C-4E28-A42C-CA780792192D}"/>
              </a:ext>
            </a:extLst>
          </p:cNvPr>
          <p:cNvCxnSpPr/>
          <p:nvPr userDrawn="1"/>
        </p:nvCxnSpPr>
        <p:spPr>
          <a:xfrm>
            <a:off x="2815017" y="849573"/>
            <a:ext cx="0" cy="635902"/>
          </a:xfrm>
          <a:prstGeom prst="line">
            <a:avLst/>
          </a:prstGeom>
          <a:ln w="38100">
            <a:solidFill>
              <a:srgbClr val="009CD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951374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7448378-ED0D-4F7C-90E7-4BCAD0A493AD}"/>
              </a:ext>
            </a:extLst>
          </p:cNvPr>
          <p:cNvSpPr/>
          <p:nvPr userDrawn="1"/>
        </p:nvSpPr>
        <p:spPr>
          <a:xfrm>
            <a:off x="2799142" y="0"/>
            <a:ext cx="937253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3" name="Text Placeholder 2">
            <a:extLst>
              <a:ext uri="{FF2B5EF4-FFF2-40B4-BE49-F238E27FC236}">
                <a16:creationId xmlns:a16="http://schemas.microsoft.com/office/drawing/2014/main" id="{A8D6A0DE-A965-4E02-8A8B-981E2FDE590E}"/>
              </a:ext>
            </a:extLst>
          </p:cNvPr>
          <p:cNvSpPr>
            <a:spLocks noGrp="1"/>
          </p:cNvSpPr>
          <p:nvPr>
            <p:ph type="body" idx="1"/>
          </p:nvPr>
        </p:nvSpPr>
        <p:spPr>
          <a:xfrm>
            <a:off x="3087382" y="1804513"/>
            <a:ext cx="4001783" cy="496095"/>
          </a:xfrm>
        </p:spPr>
        <p:txBody>
          <a:bodyPr anchor="t">
            <a:noAutofit/>
          </a:bodyPr>
          <a:lstStyle>
            <a:lvl1pPr marL="0" indent="0">
              <a:lnSpc>
                <a:spcPts val="2400"/>
              </a:lnSpc>
              <a:buNone/>
              <a:defRPr sz="1400" b="0" spc="3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B820F59-7539-405E-B005-C5C92782E908}"/>
              </a:ext>
            </a:extLst>
          </p:cNvPr>
          <p:cNvSpPr>
            <a:spLocks noGrp="1"/>
          </p:cNvSpPr>
          <p:nvPr>
            <p:ph sz="half" idx="2" hasCustomPrompt="1"/>
          </p:nvPr>
        </p:nvSpPr>
        <p:spPr>
          <a:xfrm>
            <a:off x="3087382" y="2300608"/>
            <a:ext cx="4001783" cy="3684588"/>
          </a:xfrm>
        </p:spPr>
        <p:txBody>
          <a:bodyPr>
            <a:noAutofit/>
          </a:bodyPr>
          <a:lstStyle>
            <a:lvl1pPr marL="228600" indent="-137160">
              <a:lnSpc>
                <a:spcPts val="2400"/>
              </a:lnSpc>
              <a:buClr>
                <a:srgbClr val="009CD6"/>
              </a:buClr>
              <a:buSzPct val="104000"/>
              <a:buFont typeface="Arial" panose="020B0604020202020204" pitchFamily="34" charset="0"/>
              <a:buChar char="•"/>
              <a:defRPr sz="1400" spc="30" baseline="0"/>
            </a:lvl1pPr>
            <a:lvl2pPr marL="685800" indent="-137160">
              <a:lnSpc>
                <a:spcPts val="2400"/>
              </a:lnSpc>
              <a:buClr>
                <a:srgbClr val="009CD6"/>
              </a:buClr>
              <a:buFont typeface="Arial" panose="020B0604020202020204" pitchFamily="34" charset="0"/>
              <a:buChar char="•"/>
              <a:defRPr sz="1400" spc="30" baseline="0"/>
            </a:lvl2pPr>
          </a:lstStyle>
          <a:p>
            <a:pPr lvl="0"/>
            <a:r>
              <a:rPr lang="en-US" dirty="0"/>
              <a:t>Second level</a:t>
            </a:r>
          </a:p>
          <a:p>
            <a:pPr lvl="1"/>
            <a:r>
              <a:rPr lang="en-US" dirty="0"/>
              <a:t>Third level</a:t>
            </a:r>
          </a:p>
        </p:txBody>
      </p:sp>
      <p:sp>
        <p:nvSpPr>
          <p:cNvPr id="15" name="TextBox 14">
            <a:extLst>
              <a:ext uri="{FF2B5EF4-FFF2-40B4-BE49-F238E27FC236}">
                <a16:creationId xmlns:a16="http://schemas.microsoft.com/office/drawing/2014/main" id="{9480009F-7D1F-437F-8617-7F93D3743130}"/>
              </a:ext>
            </a:extLst>
          </p:cNvPr>
          <p:cNvSpPr txBox="1"/>
          <p:nvPr userDrawn="1"/>
        </p:nvSpPr>
        <p:spPr>
          <a:xfrm>
            <a:off x="176107" y="6409386"/>
            <a:ext cx="24993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0" baseline="0" dirty="0">
                <a:solidFill>
                  <a:schemeClr val="bg1">
                    <a:lumMod val="65000"/>
                  </a:schemeClr>
                </a:solidFill>
                <a:latin typeface="Arial" panose="020B0604020202020204" pitchFamily="34" charset="0"/>
                <a:cs typeface="Arial" panose="020B0604020202020204" pitchFamily="34" charset="0"/>
              </a:rPr>
              <a:t>www.itu.int/COP</a:t>
            </a:r>
          </a:p>
        </p:txBody>
      </p:sp>
      <p:sp>
        <p:nvSpPr>
          <p:cNvPr id="17" name="Text Placeholder 2">
            <a:extLst>
              <a:ext uri="{FF2B5EF4-FFF2-40B4-BE49-F238E27FC236}">
                <a16:creationId xmlns:a16="http://schemas.microsoft.com/office/drawing/2014/main" id="{9AE6D208-1F00-412A-86E9-1A7081F56572}"/>
              </a:ext>
            </a:extLst>
          </p:cNvPr>
          <p:cNvSpPr>
            <a:spLocks noGrp="1"/>
          </p:cNvSpPr>
          <p:nvPr>
            <p:ph type="body" idx="10"/>
          </p:nvPr>
        </p:nvSpPr>
        <p:spPr>
          <a:xfrm>
            <a:off x="7249024" y="1804513"/>
            <a:ext cx="4001783" cy="496095"/>
          </a:xfrm>
        </p:spPr>
        <p:txBody>
          <a:bodyPr anchor="t">
            <a:noAutofit/>
          </a:bodyPr>
          <a:lstStyle>
            <a:lvl1pPr marL="0" indent="0">
              <a:lnSpc>
                <a:spcPts val="2400"/>
              </a:lnSpc>
              <a:buNone/>
              <a:defRPr sz="1400" b="0" spc="3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8" name="Content Placeholder 3">
            <a:extLst>
              <a:ext uri="{FF2B5EF4-FFF2-40B4-BE49-F238E27FC236}">
                <a16:creationId xmlns:a16="http://schemas.microsoft.com/office/drawing/2014/main" id="{B8B83478-806A-4C07-A7A7-0CDF7E621EB5}"/>
              </a:ext>
            </a:extLst>
          </p:cNvPr>
          <p:cNvSpPr>
            <a:spLocks noGrp="1"/>
          </p:cNvSpPr>
          <p:nvPr>
            <p:ph sz="half" idx="11" hasCustomPrompt="1"/>
          </p:nvPr>
        </p:nvSpPr>
        <p:spPr>
          <a:xfrm>
            <a:off x="7249024" y="2300608"/>
            <a:ext cx="4001783" cy="3684588"/>
          </a:xfrm>
        </p:spPr>
        <p:txBody>
          <a:bodyPr>
            <a:noAutofit/>
          </a:bodyPr>
          <a:lstStyle>
            <a:lvl1pPr marL="228600" indent="-137160">
              <a:lnSpc>
                <a:spcPts val="2400"/>
              </a:lnSpc>
              <a:buClr>
                <a:srgbClr val="009CD6"/>
              </a:buClr>
              <a:buSzPct val="104000"/>
              <a:buFont typeface="Arial" panose="020B0604020202020204" pitchFamily="34" charset="0"/>
              <a:buChar char="•"/>
              <a:defRPr sz="1400" spc="30" baseline="0"/>
            </a:lvl1pPr>
            <a:lvl2pPr marL="685800" indent="-137160">
              <a:lnSpc>
                <a:spcPts val="2400"/>
              </a:lnSpc>
              <a:buClr>
                <a:srgbClr val="009CD6"/>
              </a:buClr>
              <a:buFont typeface="Arial" panose="020B0604020202020204" pitchFamily="34" charset="0"/>
              <a:buChar char="•"/>
              <a:defRPr sz="1400" spc="30" baseline="0"/>
            </a:lvl2pPr>
          </a:lstStyle>
          <a:p>
            <a:pPr lvl="0"/>
            <a:r>
              <a:rPr lang="en-US" dirty="0"/>
              <a:t>Second level</a:t>
            </a:r>
          </a:p>
          <a:p>
            <a:pPr lvl="1"/>
            <a:r>
              <a:rPr lang="en-US" dirty="0"/>
              <a:t>Third level</a:t>
            </a:r>
          </a:p>
        </p:txBody>
      </p:sp>
      <p:sp>
        <p:nvSpPr>
          <p:cNvPr id="11" name="Title 1">
            <a:extLst>
              <a:ext uri="{FF2B5EF4-FFF2-40B4-BE49-F238E27FC236}">
                <a16:creationId xmlns:a16="http://schemas.microsoft.com/office/drawing/2014/main" id="{4CEC8E20-C27A-4589-888C-445DC4138039}"/>
              </a:ext>
            </a:extLst>
          </p:cNvPr>
          <p:cNvSpPr>
            <a:spLocks noGrp="1"/>
          </p:cNvSpPr>
          <p:nvPr>
            <p:ph type="title" hasCustomPrompt="1"/>
          </p:nvPr>
        </p:nvSpPr>
        <p:spPr>
          <a:xfrm>
            <a:off x="2982594" y="849573"/>
            <a:ext cx="8268210" cy="635902"/>
          </a:xfrm>
          <a:prstGeom prst="rect">
            <a:avLst/>
          </a:prstGeom>
        </p:spPr>
        <p:txBody>
          <a:bodyPr>
            <a:noAutofit/>
          </a:bodyPr>
          <a:lstStyle>
            <a:lvl1pPr>
              <a:defRPr sz="3200"/>
            </a:lvl1pPr>
          </a:lstStyle>
          <a:p>
            <a:pPr lvl="0"/>
            <a:r>
              <a:rPr lang="en-US" dirty="0"/>
              <a:t>Click to edit Master text styles</a:t>
            </a:r>
          </a:p>
        </p:txBody>
      </p:sp>
      <p:cxnSp>
        <p:nvCxnSpPr>
          <p:cNvPr id="14" name="Straight Connector 13">
            <a:extLst>
              <a:ext uri="{FF2B5EF4-FFF2-40B4-BE49-F238E27FC236}">
                <a16:creationId xmlns:a16="http://schemas.microsoft.com/office/drawing/2014/main" id="{9269C6EC-04B2-4B4C-B7B8-7803E5B7717B}"/>
              </a:ext>
            </a:extLst>
          </p:cNvPr>
          <p:cNvCxnSpPr/>
          <p:nvPr userDrawn="1"/>
        </p:nvCxnSpPr>
        <p:spPr>
          <a:xfrm>
            <a:off x="2815017" y="849573"/>
            <a:ext cx="0" cy="635902"/>
          </a:xfrm>
          <a:prstGeom prst="line">
            <a:avLst/>
          </a:prstGeom>
          <a:ln w="38100">
            <a:solidFill>
              <a:srgbClr val="009CD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880388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333CFF9-AD29-49CE-92E6-7160016D014C}"/>
              </a:ext>
            </a:extLst>
          </p:cNvPr>
          <p:cNvSpPr/>
          <p:nvPr userDrawn="1"/>
        </p:nvSpPr>
        <p:spPr>
          <a:xfrm>
            <a:off x="2799142" y="0"/>
            <a:ext cx="937253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2CF752D4-D41F-48C8-BC93-770A10B9CEFC}"/>
              </a:ext>
            </a:extLst>
          </p:cNvPr>
          <p:cNvSpPr>
            <a:spLocks noGrp="1"/>
          </p:cNvSpPr>
          <p:nvPr>
            <p:ph type="body" sz="half" idx="2" hasCustomPrompt="1"/>
          </p:nvPr>
        </p:nvSpPr>
        <p:spPr>
          <a:xfrm>
            <a:off x="3081692" y="1828006"/>
            <a:ext cx="4090872" cy="4257834"/>
          </a:xfrm>
        </p:spPr>
        <p:txBody>
          <a:bodyPr>
            <a:noAutofit/>
          </a:bodyPr>
          <a:lstStyle>
            <a:lvl1pPr marL="0" indent="0">
              <a:lnSpc>
                <a:spcPts val="2400"/>
              </a:lnSpc>
              <a:buNone/>
              <a:defRPr sz="1600" spc="2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 </a:t>
            </a:r>
          </a:p>
        </p:txBody>
      </p:sp>
      <p:sp>
        <p:nvSpPr>
          <p:cNvPr id="13" name="Text Placeholder 3">
            <a:extLst>
              <a:ext uri="{FF2B5EF4-FFF2-40B4-BE49-F238E27FC236}">
                <a16:creationId xmlns:a16="http://schemas.microsoft.com/office/drawing/2014/main" id="{3E0F6D26-4165-4298-B9DF-69A0CA57C654}"/>
              </a:ext>
            </a:extLst>
          </p:cNvPr>
          <p:cNvSpPr>
            <a:spLocks noGrp="1"/>
          </p:cNvSpPr>
          <p:nvPr>
            <p:ph type="body" sz="half" idx="14" hasCustomPrompt="1"/>
          </p:nvPr>
        </p:nvSpPr>
        <p:spPr>
          <a:xfrm>
            <a:off x="7371433" y="1828006"/>
            <a:ext cx="4090872" cy="4257834"/>
          </a:xfrm>
        </p:spPr>
        <p:txBody>
          <a:bodyPr>
            <a:noAutofit/>
          </a:bodyPr>
          <a:lstStyle>
            <a:lvl1pPr marL="0" indent="0">
              <a:lnSpc>
                <a:spcPts val="2400"/>
              </a:lnSpc>
              <a:buNone/>
              <a:defRPr sz="1600" spc="2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 </a:t>
            </a:r>
          </a:p>
        </p:txBody>
      </p:sp>
      <p:sp>
        <p:nvSpPr>
          <p:cNvPr id="15" name="TextBox 14">
            <a:extLst>
              <a:ext uri="{FF2B5EF4-FFF2-40B4-BE49-F238E27FC236}">
                <a16:creationId xmlns:a16="http://schemas.microsoft.com/office/drawing/2014/main" id="{120BDF0A-2959-41FB-AA69-9936BEE2197F}"/>
              </a:ext>
            </a:extLst>
          </p:cNvPr>
          <p:cNvSpPr txBox="1"/>
          <p:nvPr userDrawn="1"/>
        </p:nvSpPr>
        <p:spPr>
          <a:xfrm>
            <a:off x="176107" y="6409386"/>
            <a:ext cx="24993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0" baseline="0" dirty="0">
                <a:solidFill>
                  <a:schemeClr val="bg1">
                    <a:lumMod val="65000"/>
                  </a:schemeClr>
                </a:solidFill>
                <a:latin typeface="Arial" panose="020B0604020202020204" pitchFamily="34" charset="0"/>
                <a:cs typeface="Arial" panose="020B0604020202020204" pitchFamily="34" charset="0"/>
              </a:rPr>
              <a:t>www.itu.int/COP</a:t>
            </a:r>
          </a:p>
        </p:txBody>
      </p:sp>
      <p:sp>
        <p:nvSpPr>
          <p:cNvPr id="8" name="Title 1">
            <a:extLst>
              <a:ext uri="{FF2B5EF4-FFF2-40B4-BE49-F238E27FC236}">
                <a16:creationId xmlns:a16="http://schemas.microsoft.com/office/drawing/2014/main" id="{8C86F7E5-750B-44B9-B7F9-B2A461E48E50}"/>
              </a:ext>
            </a:extLst>
          </p:cNvPr>
          <p:cNvSpPr>
            <a:spLocks noGrp="1"/>
          </p:cNvSpPr>
          <p:nvPr>
            <p:ph type="title" hasCustomPrompt="1"/>
          </p:nvPr>
        </p:nvSpPr>
        <p:spPr>
          <a:xfrm>
            <a:off x="2982594" y="849573"/>
            <a:ext cx="8479699" cy="635902"/>
          </a:xfrm>
          <a:prstGeom prst="rect">
            <a:avLst/>
          </a:prstGeom>
        </p:spPr>
        <p:txBody>
          <a:bodyPr>
            <a:noAutofit/>
          </a:bodyPr>
          <a:lstStyle>
            <a:lvl1pPr>
              <a:defRPr sz="3200"/>
            </a:lvl1pPr>
          </a:lstStyle>
          <a:p>
            <a:pPr lvl="0"/>
            <a:r>
              <a:rPr lang="en-US" dirty="0"/>
              <a:t>Click to edit Master text styles</a:t>
            </a:r>
          </a:p>
        </p:txBody>
      </p:sp>
      <p:cxnSp>
        <p:nvCxnSpPr>
          <p:cNvPr id="10" name="Straight Connector 9">
            <a:extLst>
              <a:ext uri="{FF2B5EF4-FFF2-40B4-BE49-F238E27FC236}">
                <a16:creationId xmlns:a16="http://schemas.microsoft.com/office/drawing/2014/main" id="{95536CD0-EF9F-4D95-8A4C-9755A7B1E34D}"/>
              </a:ext>
            </a:extLst>
          </p:cNvPr>
          <p:cNvCxnSpPr/>
          <p:nvPr userDrawn="1"/>
        </p:nvCxnSpPr>
        <p:spPr>
          <a:xfrm>
            <a:off x="2815017" y="849573"/>
            <a:ext cx="0" cy="635902"/>
          </a:xfrm>
          <a:prstGeom prst="line">
            <a:avLst/>
          </a:prstGeom>
          <a:ln w="38100">
            <a:solidFill>
              <a:srgbClr val="009CD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7181760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4131753-3667-4562-8F58-DFFD7086C9F7}"/>
              </a:ext>
            </a:extLst>
          </p:cNvPr>
          <p:cNvSpPr/>
          <p:nvPr userDrawn="1"/>
        </p:nvSpPr>
        <p:spPr>
          <a:xfrm>
            <a:off x="2799142" y="0"/>
            <a:ext cx="937253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2CF752D4-D41F-48C8-BC93-770A10B9CEFC}"/>
              </a:ext>
            </a:extLst>
          </p:cNvPr>
          <p:cNvSpPr>
            <a:spLocks noGrp="1"/>
          </p:cNvSpPr>
          <p:nvPr>
            <p:ph type="body" sz="half" idx="2" hasCustomPrompt="1"/>
          </p:nvPr>
        </p:nvSpPr>
        <p:spPr>
          <a:xfrm>
            <a:off x="3104216" y="1828006"/>
            <a:ext cx="8001755" cy="4359434"/>
          </a:xfrm>
        </p:spPr>
        <p:txBody>
          <a:bodyPr>
            <a:noAutofit/>
          </a:bodyPr>
          <a:lstStyle>
            <a:lvl1pPr marL="0" indent="0">
              <a:lnSpc>
                <a:spcPts val="2400"/>
              </a:lnSpc>
              <a:buNone/>
              <a:defRPr sz="1400" spc="2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 </a:t>
            </a:r>
          </a:p>
        </p:txBody>
      </p:sp>
      <p:sp>
        <p:nvSpPr>
          <p:cNvPr id="14" name="TextBox 13">
            <a:extLst>
              <a:ext uri="{FF2B5EF4-FFF2-40B4-BE49-F238E27FC236}">
                <a16:creationId xmlns:a16="http://schemas.microsoft.com/office/drawing/2014/main" id="{8074A46A-76EA-4BD3-BD9A-69BC5CC215F5}"/>
              </a:ext>
            </a:extLst>
          </p:cNvPr>
          <p:cNvSpPr txBox="1"/>
          <p:nvPr userDrawn="1"/>
        </p:nvSpPr>
        <p:spPr>
          <a:xfrm>
            <a:off x="176107" y="6409386"/>
            <a:ext cx="24993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0" baseline="0" dirty="0">
                <a:solidFill>
                  <a:schemeClr val="bg1">
                    <a:lumMod val="65000"/>
                  </a:schemeClr>
                </a:solidFill>
                <a:latin typeface="Arial" panose="020B0604020202020204" pitchFamily="34" charset="0"/>
                <a:cs typeface="Arial" panose="020B0604020202020204" pitchFamily="34" charset="0"/>
              </a:rPr>
              <a:t>www.itu.int/COP</a:t>
            </a:r>
          </a:p>
        </p:txBody>
      </p:sp>
      <p:sp>
        <p:nvSpPr>
          <p:cNvPr id="7" name="Title 1">
            <a:extLst>
              <a:ext uri="{FF2B5EF4-FFF2-40B4-BE49-F238E27FC236}">
                <a16:creationId xmlns:a16="http://schemas.microsoft.com/office/drawing/2014/main" id="{EA0B2203-9207-46C3-87CB-F3A8D3DEAF62}"/>
              </a:ext>
            </a:extLst>
          </p:cNvPr>
          <p:cNvSpPr>
            <a:spLocks noGrp="1"/>
          </p:cNvSpPr>
          <p:nvPr>
            <p:ph type="title" hasCustomPrompt="1"/>
          </p:nvPr>
        </p:nvSpPr>
        <p:spPr>
          <a:xfrm>
            <a:off x="2982594" y="849573"/>
            <a:ext cx="8123377" cy="635902"/>
          </a:xfrm>
          <a:prstGeom prst="rect">
            <a:avLst/>
          </a:prstGeom>
        </p:spPr>
        <p:txBody>
          <a:bodyPr>
            <a:noAutofit/>
          </a:bodyPr>
          <a:lstStyle>
            <a:lvl1pPr>
              <a:defRPr sz="3200"/>
            </a:lvl1pPr>
          </a:lstStyle>
          <a:p>
            <a:pPr lvl="0"/>
            <a:r>
              <a:rPr lang="en-US" dirty="0"/>
              <a:t>Click to edit Master text styles</a:t>
            </a:r>
          </a:p>
        </p:txBody>
      </p:sp>
      <p:cxnSp>
        <p:nvCxnSpPr>
          <p:cNvPr id="9" name="Straight Connector 8">
            <a:extLst>
              <a:ext uri="{FF2B5EF4-FFF2-40B4-BE49-F238E27FC236}">
                <a16:creationId xmlns:a16="http://schemas.microsoft.com/office/drawing/2014/main" id="{A38F4D2F-D24B-43D9-B1D8-7F9CCDD8C3E9}"/>
              </a:ext>
            </a:extLst>
          </p:cNvPr>
          <p:cNvCxnSpPr/>
          <p:nvPr userDrawn="1"/>
        </p:nvCxnSpPr>
        <p:spPr>
          <a:xfrm>
            <a:off x="2815017" y="849573"/>
            <a:ext cx="0" cy="635902"/>
          </a:xfrm>
          <a:prstGeom prst="line">
            <a:avLst/>
          </a:prstGeom>
          <a:ln w="38100">
            <a:solidFill>
              <a:srgbClr val="009CD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1443472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5ED55E9E-BFC6-411F-90A8-B7CC917CD1B5}"/>
              </a:ext>
            </a:extLst>
          </p:cNvPr>
          <p:cNvSpPr>
            <a:spLocks noGrp="1"/>
          </p:cNvSpPr>
          <p:nvPr>
            <p:ph type="pic" idx="1" hasCustomPrompt="1"/>
          </p:nvPr>
        </p:nvSpPr>
        <p:spPr>
          <a:xfrm>
            <a:off x="0" y="-1"/>
            <a:ext cx="4876802" cy="6294583"/>
          </a:xfrm>
        </p:spPr>
        <p:txBody>
          <a:bodyPr anchor="ctr">
            <a:normAutofit/>
          </a:bodyPr>
          <a:lstStyle>
            <a:lvl1pPr marL="0" indent="0" algn="ctr">
              <a:buNone/>
              <a:defRPr sz="4000" i="1">
                <a:solidFill>
                  <a:schemeClr val="bg1">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image here</a:t>
            </a:r>
          </a:p>
        </p:txBody>
      </p:sp>
      <p:sp>
        <p:nvSpPr>
          <p:cNvPr id="13" name="Rectangle 12">
            <a:extLst>
              <a:ext uri="{FF2B5EF4-FFF2-40B4-BE49-F238E27FC236}">
                <a16:creationId xmlns:a16="http://schemas.microsoft.com/office/drawing/2014/main" id="{14718F21-972E-41C3-BC10-447431AA7F07}"/>
              </a:ext>
            </a:extLst>
          </p:cNvPr>
          <p:cNvSpPr/>
          <p:nvPr userDrawn="1"/>
        </p:nvSpPr>
        <p:spPr>
          <a:xfrm>
            <a:off x="4876802" y="0"/>
            <a:ext cx="731519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2CF752D4-D41F-48C8-BC93-770A10B9CEFC}"/>
              </a:ext>
            </a:extLst>
          </p:cNvPr>
          <p:cNvSpPr>
            <a:spLocks noGrp="1"/>
          </p:cNvSpPr>
          <p:nvPr>
            <p:ph type="body" sz="half" idx="2" hasCustomPrompt="1"/>
          </p:nvPr>
        </p:nvSpPr>
        <p:spPr>
          <a:xfrm>
            <a:off x="5169883" y="1807686"/>
            <a:ext cx="6422673" cy="4257834"/>
          </a:xfrm>
        </p:spPr>
        <p:txBody>
          <a:bodyPr>
            <a:noAutofit/>
          </a:bodyPr>
          <a:lstStyle>
            <a:lvl1pPr marL="0" indent="0">
              <a:lnSpc>
                <a:spcPts val="2400"/>
              </a:lnSpc>
              <a:buNone/>
              <a:defRPr sz="1400" spc="2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 </a:t>
            </a:r>
          </a:p>
        </p:txBody>
      </p:sp>
      <p:sp>
        <p:nvSpPr>
          <p:cNvPr id="16" name="TextBox 15">
            <a:extLst>
              <a:ext uri="{FF2B5EF4-FFF2-40B4-BE49-F238E27FC236}">
                <a16:creationId xmlns:a16="http://schemas.microsoft.com/office/drawing/2014/main" id="{28526C13-9162-410F-8007-F7A7EB69F3B7}"/>
              </a:ext>
            </a:extLst>
          </p:cNvPr>
          <p:cNvSpPr txBox="1"/>
          <p:nvPr userDrawn="1"/>
        </p:nvSpPr>
        <p:spPr>
          <a:xfrm>
            <a:off x="176107" y="6409386"/>
            <a:ext cx="24993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0" baseline="0" dirty="0">
                <a:solidFill>
                  <a:schemeClr val="bg1">
                    <a:lumMod val="65000"/>
                  </a:schemeClr>
                </a:solidFill>
                <a:latin typeface="Arial" panose="020B0604020202020204" pitchFamily="34" charset="0"/>
                <a:cs typeface="Arial" panose="020B0604020202020204" pitchFamily="34" charset="0"/>
              </a:rPr>
              <a:t>www.itu.int/COP</a:t>
            </a:r>
          </a:p>
        </p:txBody>
      </p:sp>
      <p:cxnSp>
        <p:nvCxnSpPr>
          <p:cNvPr id="10" name="Straight Connector 9">
            <a:extLst>
              <a:ext uri="{FF2B5EF4-FFF2-40B4-BE49-F238E27FC236}">
                <a16:creationId xmlns:a16="http://schemas.microsoft.com/office/drawing/2014/main" id="{0B964690-555F-4B95-B679-92D0F1B3EFD0}"/>
              </a:ext>
            </a:extLst>
          </p:cNvPr>
          <p:cNvCxnSpPr/>
          <p:nvPr userDrawn="1"/>
        </p:nvCxnSpPr>
        <p:spPr>
          <a:xfrm>
            <a:off x="4900707" y="849573"/>
            <a:ext cx="0" cy="635902"/>
          </a:xfrm>
          <a:prstGeom prst="line">
            <a:avLst/>
          </a:prstGeom>
          <a:ln w="38100">
            <a:solidFill>
              <a:srgbClr val="009CD6"/>
            </a:solidFill>
          </a:ln>
        </p:spPr>
        <p:style>
          <a:lnRef idx="1">
            <a:schemeClr val="accent5"/>
          </a:lnRef>
          <a:fillRef idx="0">
            <a:schemeClr val="accent5"/>
          </a:fillRef>
          <a:effectRef idx="0">
            <a:schemeClr val="accent5"/>
          </a:effectRef>
          <a:fontRef idx="minor">
            <a:schemeClr val="tx1"/>
          </a:fontRef>
        </p:style>
      </p:cxnSp>
      <p:sp>
        <p:nvSpPr>
          <p:cNvPr id="15" name="Title 1">
            <a:extLst>
              <a:ext uri="{FF2B5EF4-FFF2-40B4-BE49-F238E27FC236}">
                <a16:creationId xmlns:a16="http://schemas.microsoft.com/office/drawing/2014/main" id="{1495DF11-8C13-47CF-AC43-3D374F6C507D}"/>
              </a:ext>
            </a:extLst>
          </p:cNvPr>
          <p:cNvSpPr>
            <a:spLocks noGrp="1"/>
          </p:cNvSpPr>
          <p:nvPr>
            <p:ph type="title"/>
          </p:nvPr>
        </p:nvSpPr>
        <p:spPr>
          <a:xfrm>
            <a:off x="5088603" y="849573"/>
            <a:ext cx="6503950" cy="635902"/>
          </a:xfrm>
          <a:prstGeom prst="rect">
            <a:avLst/>
          </a:prstGeom>
        </p:spPr>
        <p:txBody>
          <a:bodyPr anchor="t"/>
          <a:lstStyle>
            <a:lvl1pPr>
              <a:defRPr sz="3200"/>
            </a:lvl1pPr>
          </a:lstStyle>
          <a:p>
            <a:r>
              <a:rPr lang="en-US" dirty="0"/>
              <a:t>Click to edit Master title style</a:t>
            </a:r>
          </a:p>
        </p:txBody>
      </p:sp>
    </p:spTree>
    <p:extLst>
      <p:ext uri="{BB962C8B-B14F-4D97-AF65-F5344CB8AC3E}">
        <p14:creationId xmlns:p14="http://schemas.microsoft.com/office/powerpoint/2010/main" val="26527703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5ED55E9E-BFC6-411F-90A8-B7CC917CD1B5}"/>
              </a:ext>
            </a:extLst>
          </p:cNvPr>
          <p:cNvSpPr>
            <a:spLocks noGrp="1"/>
          </p:cNvSpPr>
          <p:nvPr>
            <p:ph type="pic" idx="1" hasCustomPrompt="1"/>
          </p:nvPr>
        </p:nvSpPr>
        <p:spPr>
          <a:xfrm>
            <a:off x="1" y="-1"/>
            <a:ext cx="6207114" cy="6174509"/>
          </a:xfrm>
        </p:spPr>
        <p:txBody>
          <a:bodyPr anchor="ctr">
            <a:normAutofit/>
          </a:bodyPr>
          <a:lstStyle>
            <a:lvl1pPr marL="0" indent="0" algn="ctr">
              <a:buNone/>
              <a:defRPr sz="4000" i="1">
                <a:solidFill>
                  <a:schemeClr val="bg1">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image here</a:t>
            </a:r>
          </a:p>
        </p:txBody>
      </p:sp>
      <p:sp>
        <p:nvSpPr>
          <p:cNvPr id="13" name="Rectangle 12">
            <a:extLst>
              <a:ext uri="{FF2B5EF4-FFF2-40B4-BE49-F238E27FC236}">
                <a16:creationId xmlns:a16="http://schemas.microsoft.com/office/drawing/2014/main" id="{58C668CC-DB16-4887-8025-8A8276041E32}"/>
              </a:ext>
            </a:extLst>
          </p:cNvPr>
          <p:cNvSpPr/>
          <p:nvPr userDrawn="1"/>
        </p:nvSpPr>
        <p:spPr>
          <a:xfrm>
            <a:off x="6220969" y="0"/>
            <a:ext cx="597103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AA9A3B-CF71-48AC-B4B0-550E5EC772C1}"/>
              </a:ext>
            </a:extLst>
          </p:cNvPr>
          <p:cNvSpPr>
            <a:spLocks noGrp="1"/>
          </p:cNvSpPr>
          <p:nvPr>
            <p:ph type="title"/>
          </p:nvPr>
        </p:nvSpPr>
        <p:spPr>
          <a:xfrm>
            <a:off x="6399155" y="819969"/>
            <a:ext cx="5430892" cy="635902"/>
          </a:xfrm>
          <a:prstGeom prst="rect">
            <a:avLst/>
          </a:prstGeom>
        </p:spPr>
        <p:txBody>
          <a:bodyPr anchor="t"/>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2CF752D4-D41F-48C8-BC93-770A10B9CEFC}"/>
              </a:ext>
            </a:extLst>
          </p:cNvPr>
          <p:cNvSpPr>
            <a:spLocks noGrp="1"/>
          </p:cNvSpPr>
          <p:nvPr>
            <p:ph type="body" sz="half" idx="2" hasCustomPrompt="1"/>
          </p:nvPr>
        </p:nvSpPr>
        <p:spPr>
          <a:xfrm>
            <a:off x="6471920" y="1613474"/>
            <a:ext cx="5207259" cy="4632154"/>
          </a:xfrm>
        </p:spPr>
        <p:txBody>
          <a:bodyPr>
            <a:noAutofit/>
          </a:bodyPr>
          <a:lstStyle>
            <a:lvl1pPr marL="0" indent="0">
              <a:lnSpc>
                <a:spcPts val="2400"/>
              </a:lnSpc>
              <a:buNone/>
              <a:defRPr sz="1400" spc="2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 </a:t>
            </a:r>
          </a:p>
        </p:txBody>
      </p:sp>
      <p:cxnSp>
        <p:nvCxnSpPr>
          <p:cNvPr id="12" name="Straight Connector 11">
            <a:extLst>
              <a:ext uri="{FF2B5EF4-FFF2-40B4-BE49-F238E27FC236}">
                <a16:creationId xmlns:a16="http://schemas.microsoft.com/office/drawing/2014/main" id="{5F35575D-2A7B-417D-BB1B-9E538CFA647E}"/>
              </a:ext>
            </a:extLst>
          </p:cNvPr>
          <p:cNvCxnSpPr/>
          <p:nvPr userDrawn="1"/>
        </p:nvCxnSpPr>
        <p:spPr>
          <a:xfrm>
            <a:off x="6238347" y="819969"/>
            <a:ext cx="0" cy="635902"/>
          </a:xfrm>
          <a:prstGeom prst="line">
            <a:avLst/>
          </a:prstGeom>
          <a:ln w="38100">
            <a:solidFill>
              <a:srgbClr val="009CD6"/>
            </a:solidFill>
          </a:ln>
        </p:spPr>
        <p:style>
          <a:lnRef idx="1">
            <a:schemeClr val="accent5"/>
          </a:lnRef>
          <a:fillRef idx="0">
            <a:schemeClr val="accent5"/>
          </a:fillRef>
          <a:effectRef idx="0">
            <a:schemeClr val="accent5"/>
          </a:effectRef>
          <a:fontRef idx="minor">
            <a:schemeClr val="tx1"/>
          </a:fontRef>
        </p:style>
      </p:cxnSp>
      <p:sp>
        <p:nvSpPr>
          <p:cNvPr id="19" name="TextBox 18">
            <a:extLst>
              <a:ext uri="{FF2B5EF4-FFF2-40B4-BE49-F238E27FC236}">
                <a16:creationId xmlns:a16="http://schemas.microsoft.com/office/drawing/2014/main" id="{DC1377C8-B99C-420B-9B98-7B58CBBD99C1}"/>
              </a:ext>
            </a:extLst>
          </p:cNvPr>
          <p:cNvSpPr txBox="1"/>
          <p:nvPr userDrawn="1"/>
        </p:nvSpPr>
        <p:spPr>
          <a:xfrm>
            <a:off x="176107" y="6409386"/>
            <a:ext cx="24993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0" baseline="0" dirty="0">
                <a:solidFill>
                  <a:schemeClr val="bg1">
                    <a:lumMod val="65000"/>
                  </a:schemeClr>
                </a:solidFill>
                <a:latin typeface="Arial" panose="020B0604020202020204" pitchFamily="34" charset="0"/>
                <a:cs typeface="Arial" panose="020B0604020202020204" pitchFamily="34" charset="0"/>
              </a:rPr>
              <a:t>www.itu.int/COP</a:t>
            </a:r>
          </a:p>
        </p:txBody>
      </p:sp>
    </p:spTree>
    <p:extLst>
      <p:ext uri="{BB962C8B-B14F-4D97-AF65-F5344CB8AC3E}">
        <p14:creationId xmlns:p14="http://schemas.microsoft.com/office/powerpoint/2010/main" val="32550041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rgbClr val="F4F4F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CB99501-2A5A-45F8-BACF-23701FE68337}"/>
              </a:ext>
            </a:extLst>
          </p:cNvPr>
          <p:cNvSpPr>
            <a:spLocks noGrp="1"/>
          </p:cNvSpPr>
          <p:nvPr>
            <p:ph type="pic" idx="1" hasCustomPrompt="1"/>
          </p:nvPr>
        </p:nvSpPr>
        <p:spPr>
          <a:xfrm>
            <a:off x="0" y="1"/>
            <a:ext cx="7011358" cy="6165272"/>
          </a:xfrm>
          <a:solidFill>
            <a:srgbClr val="F4F4F4"/>
          </a:solidFill>
        </p:spPr>
        <p:txBody>
          <a:bodyPr anchor="ctr">
            <a:normAutofit/>
          </a:bodyPr>
          <a:lstStyle>
            <a:lvl1pPr marL="0" indent="0" algn="ctr">
              <a:buNone/>
              <a:defRPr sz="4000" i="1">
                <a:solidFill>
                  <a:schemeClr val="bg1">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picture here</a:t>
            </a:r>
          </a:p>
        </p:txBody>
      </p:sp>
      <p:sp>
        <p:nvSpPr>
          <p:cNvPr id="13" name="Rectangle 12">
            <a:extLst>
              <a:ext uri="{FF2B5EF4-FFF2-40B4-BE49-F238E27FC236}">
                <a16:creationId xmlns:a16="http://schemas.microsoft.com/office/drawing/2014/main" id="{58BA56A7-664F-42EB-88DA-BF5FA71004D2}"/>
              </a:ext>
            </a:extLst>
          </p:cNvPr>
          <p:cNvSpPr/>
          <p:nvPr userDrawn="1"/>
        </p:nvSpPr>
        <p:spPr>
          <a:xfrm>
            <a:off x="7011358" y="0"/>
            <a:ext cx="516032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4CE260B5-3078-4CFA-A43A-D57EA4E988F4}"/>
              </a:ext>
            </a:extLst>
          </p:cNvPr>
          <p:cNvSpPr>
            <a:spLocks noGrp="1"/>
          </p:cNvSpPr>
          <p:nvPr>
            <p:ph type="body" sz="half" idx="2"/>
          </p:nvPr>
        </p:nvSpPr>
        <p:spPr>
          <a:xfrm>
            <a:off x="7270122" y="2057400"/>
            <a:ext cx="4302118" cy="4107872"/>
          </a:xfrm>
        </p:spPr>
        <p:txBody>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5" name="TextBox 14">
            <a:extLst>
              <a:ext uri="{FF2B5EF4-FFF2-40B4-BE49-F238E27FC236}">
                <a16:creationId xmlns:a16="http://schemas.microsoft.com/office/drawing/2014/main" id="{F0015370-5122-4807-A363-33BAB994D040}"/>
              </a:ext>
            </a:extLst>
          </p:cNvPr>
          <p:cNvSpPr txBox="1"/>
          <p:nvPr userDrawn="1"/>
        </p:nvSpPr>
        <p:spPr>
          <a:xfrm>
            <a:off x="176107" y="6409386"/>
            <a:ext cx="24993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0" baseline="0" dirty="0">
                <a:solidFill>
                  <a:schemeClr val="bg1">
                    <a:lumMod val="65000"/>
                  </a:schemeClr>
                </a:solidFill>
                <a:latin typeface="Arial" panose="020B0604020202020204" pitchFamily="34" charset="0"/>
                <a:cs typeface="Arial" panose="020B0604020202020204" pitchFamily="34" charset="0"/>
              </a:rPr>
              <a:t>www.itu.int/COP</a:t>
            </a:r>
          </a:p>
        </p:txBody>
      </p:sp>
      <p:cxnSp>
        <p:nvCxnSpPr>
          <p:cNvPr id="11" name="Straight Connector 10">
            <a:extLst>
              <a:ext uri="{FF2B5EF4-FFF2-40B4-BE49-F238E27FC236}">
                <a16:creationId xmlns:a16="http://schemas.microsoft.com/office/drawing/2014/main" id="{129460E7-AF10-4C34-86FF-AEDFB6F99F8C}"/>
              </a:ext>
            </a:extLst>
          </p:cNvPr>
          <p:cNvCxnSpPr/>
          <p:nvPr userDrawn="1"/>
        </p:nvCxnSpPr>
        <p:spPr>
          <a:xfrm>
            <a:off x="7029745" y="819969"/>
            <a:ext cx="0" cy="635902"/>
          </a:xfrm>
          <a:prstGeom prst="line">
            <a:avLst/>
          </a:prstGeom>
          <a:ln w="38100">
            <a:solidFill>
              <a:srgbClr val="009CD6"/>
            </a:solidFill>
          </a:ln>
        </p:spPr>
        <p:style>
          <a:lnRef idx="1">
            <a:schemeClr val="accent5"/>
          </a:lnRef>
          <a:fillRef idx="0">
            <a:schemeClr val="accent5"/>
          </a:fillRef>
          <a:effectRef idx="0">
            <a:schemeClr val="accent5"/>
          </a:effectRef>
          <a:fontRef idx="minor">
            <a:schemeClr val="tx1"/>
          </a:fontRef>
        </p:style>
      </p:cxnSp>
      <p:sp>
        <p:nvSpPr>
          <p:cNvPr id="12" name="Title 1">
            <a:extLst>
              <a:ext uri="{FF2B5EF4-FFF2-40B4-BE49-F238E27FC236}">
                <a16:creationId xmlns:a16="http://schemas.microsoft.com/office/drawing/2014/main" id="{012B7F03-759D-40A9-83C8-8E11142EA8F7}"/>
              </a:ext>
            </a:extLst>
          </p:cNvPr>
          <p:cNvSpPr>
            <a:spLocks noGrp="1"/>
          </p:cNvSpPr>
          <p:nvPr>
            <p:ph type="title"/>
          </p:nvPr>
        </p:nvSpPr>
        <p:spPr>
          <a:xfrm>
            <a:off x="7171316" y="819969"/>
            <a:ext cx="4400924" cy="635902"/>
          </a:xfrm>
          <a:prstGeom prst="rect">
            <a:avLst/>
          </a:prstGeom>
        </p:spPr>
        <p:txBody>
          <a:bodyPr anchor="t"/>
          <a:lstStyle>
            <a:lvl1pPr>
              <a:defRPr sz="3200"/>
            </a:lvl1pPr>
          </a:lstStyle>
          <a:p>
            <a:r>
              <a:rPr lang="en-US" dirty="0"/>
              <a:t>Click to edit Master title style</a:t>
            </a:r>
          </a:p>
        </p:txBody>
      </p:sp>
    </p:spTree>
    <p:extLst>
      <p:ext uri="{BB962C8B-B14F-4D97-AF65-F5344CB8AC3E}">
        <p14:creationId xmlns:p14="http://schemas.microsoft.com/office/powerpoint/2010/main" val="4253639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C4518C-C369-4BCE-93F6-ACF7A0A4563A}"/>
              </a:ext>
            </a:extLst>
          </p:cNvPr>
          <p:cNvSpPr>
            <a:spLocks noGrp="1"/>
          </p:cNvSpPr>
          <p:nvPr>
            <p:ph type="title"/>
          </p:nvPr>
        </p:nvSpPr>
        <p:spPr>
          <a:xfrm>
            <a:off x="387510" y="417963"/>
            <a:ext cx="10515600" cy="746442"/>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6328A0EE-5A32-42C1-8C1D-EA2BEF099C17}"/>
              </a:ext>
            </a:extLst>
          </p:cNvPr>
          <p:cNvSpPr>
            <a:spLocks noGrp="1"/>
          </p:cNvSpPr>
          <p:nvPr>
            <p:ph type="body" idx="1"/>
          </p:nvPr>
        </p:nvSpPr>
        <p:spPr>
          <a:xfrm>
            <a:off x="390009" y="1342330"/>
            <a:ext cx="10515600" cy="4351338"/>
          </a:xfrm>
          <a:prstGeom prst="rect">
            <a:avLst/>
          </a:prstGeom>
        </p:spPr>
        <p:txBody>
          <a:bodyPr vert="horz" lIns="91440" tIns="45720" rIns="91440" bIns="45720" rtlCol="0">
            <a:noAutofit/>
          </a:bodyPr>
          <a:lstStyle/>
          <a:p>
            <a:pPr lvl="0"/>
            <a:r>
              <a:rPr lang="en-US" dirty="0"/>
              <a:t>Second level</a:t>
            </a:r>
          </a:p>
          <a:p>
            <a:pPr lvl="1"/>
            <a:r>
              <a:rPr lang="en-US" dirty="0"/>
              <a:t>Third level</a:t>
            </a:r>
          </a:p>
          <a:p>
            <a:pPr lvl="2"/>
            <a:r>
              <a:rPr lang="en-US" dirty="0"/>
              <a:t>Fourth level</a:t>
            </a:r>
          </a:p>
          <a:p>
            <a:pPr lvl="3"/>
            <a:r>
              <a:rPr lang="en-US" dirty="0"/>
              <a:t>Fifth level</a:t>
            </a:r>
          </a:p>
        </p:txBody>
      </p:sp>
      <p:sp>
        <p:nvSpPr>
          <p:cNvPr id="8" name="Footer Placeholder 4">
            <a:extLst>
              <a:ext uri="{FF2B5EF4-FFF2-40B4-BE49-F238E27FC236}">
                <a16:creationId xmlns:a16="http://schemas.microsoft.com/office/drawing/2014/main" id="{71EF30AC-9A04-46AF-B582-7B2C4A699DDB}"/>
              </a:ext>
            </a:extLst>
          </p:cNvPr>
          <p:cNvSpPr>
            <a:spLocks noGrp="1"/>
          </p:cNvSpPr>
          <p:nvPr>
            <p:ph type="ftr" sz="quarter" idx="3"/>
          </p:nvPr>
        </p:nvSpPr>
        <p:spPr>
          <a:xfrm>
            <a:off x="136897" y="6339417"/>
            <a:ext cx="2254090" cy="365125"/>
          </a:xfrm>
          <a:prstGeom prst="rect">
            <a:avLst/>
          </a:prstGeom>
        </p:spPr>
        <p:txBody>
          <a:bodyPr vert="horz" lIns="91440" tIns="45720" rIns="91440" bIns="45720" rtlCol="0" anchor="ctr"/>
          <a:lstStyle>
            <a:lvl1pPr algn="ctr">
              <a:defRPr sz="1200" spc="40" baseline="0">
                <a:solidFill>
                  <a:schemeClr val="tx1">
                    <a:tint val="75000"/>
                  </a:schemeClr>
                </a:solidFill>
                <a:latin typeface="Arial" panose="020B0604020202020204" pitchFamily="34" charset="0"/>
                <a:cs typeface="Arial" panose="020B0604020202020204" pitchFamily="34" charset="0"/>
              </a:defRPr>
            </a:lvl1pPr>
          </a:lstStyle>
          <a:p>
            <a:pPr algn="l"/>
            <a:r>
              <a:rPr lang="en-US" dirty="0"/>
              <a:t>www.itu.int/ITU-D</a:t>
            </a:r>
          </a:p>
        </p:txBody>
      </p:sp>
    </p:spTree>
    <p:extLst>
      <p:ext uri="{BB962C8B-B14F-4D97-AF65-F5344CB8AC3E}">
        <p14:creationId xmlns:p14="http://schemas.microsoft.com/office/powerpoint/2010/main" val="3452108936"/>
      </p:ext>
    </p:extLst>
  </p:cSld>
  <p:clrMap bg1="lt1" tx1="dk1" bg2="lt2" tx2="dk2" accent1="accent1" accent2="accent2" accent3="accent3" accent4="accent4" accent5="accent5" accent6="accent6" hlink="hlink" folHlink="folHlink"/>
  <p:sldLayoutIdLst>
    <p:sldLayoutId id="2147483654" r:id="rId1"/>
    <p:sldLayoutId id="2147483650" r:id="rId2"/>
    <p:sldLayoutId id="2147483652" r:id="rId3"/>
    <p:sldLayoutId id="2147483653" r:id="rId4"/>
    <p:sldLayoutId id="2147483656" r:id="rId5"/>
    <p:sldLayoutId id="2147483675" r:id="rId6"/>
    <p:sldLayoutId id="2147483674" r:id="rId7"/>
    <p:sldLayoutId id="2147483672" r:id="rId8"/>
    <p:sldLayoutId id="2147483657" r:id="rId9"/>
    <p:sldLayoutId id="2147483673" r:id="rId10"/>
    <p:sldLayoutId id="2147483676" r:id="rId11"/>
    <p:sldLayoutId id="2147483649" r:id="rId12"/>
    <p:sldLayoutId id="2147483651" r:id="rId13"/>
    <p:sldLayoutId id="2147483655" r:id="rId14"/>
    <p:sldLayoutId id="2147483670" r:id="rId15"/>
    <p:sldLayoutId id="2147483660" r:id="rId16"/>
    <p:sldLayoutId id="2147483677" r:id="rId17"/>
  </p:sldLayoutIdLst>
  <p:txStyles>
    <p:titleStyle>
      <a:lvl1pPr algn="l" defTabSz="914400" rtl="0" eaLnBrk="1" latinLnBrk="0" hangingPunct="1">
        <a:lnSpc>
          <a:spcPct val="90000"/>
        </a:lnSpc>
        <a:spcBef>
          <a:spcPct val="0"/>
        </a:spcBef>
        <a:buNone/>
        <a:defRPr sz="3200" kern="1200">
          <a:solidFill>
            <a:schemeClr val="tx1"/>
          </a:solidFill>
          <a:latin typeface="Arial" panose="020B0604020202020204" pitchFamily="34" charset="0"/>
          <a:ea typeface="+mj-ea"/>
          <a:cs typeface="Arial" panose="020B0604020202020204" pitchFamily="34" charset="0"/>
        </a:defRPr>
      </a:lvl1pPr>
    </p:titleStyle>
    <p:bodyStyle>
      <a:lvl1pPr marL="228600" indent="-137160" algn="l" defTabSz="914400" rtl="0" eaLnBrk="1" latinLnBrk="0" hangingPunct="1">
        <a:lnSpc>
          <a:spcPts val="2200"/>
        </a:lnSpc>
        <a:spcBef>
          <a:spcPts val="1000"/>
        </a:spcBef>
        <a:buClr>
          <a:srgbClr val="009CD6"/>
        </a:buClr>
        <a:buSzPct val="110000"/>
        <a:buFont typeface="Arial" panose="020B0604020202020204" pitchFamily="34" charset="0"/>
        <a:buChar char="•"/>
        <a:defRPr sz="1400" kern="1200" spc="0">
          <a:solidFill>
            <a:schemeClr val="tx1"/>
          </a:solidFill>
          <a:latin typeface="Arial" panose="020B0604020202020204" pitchFamily="34" charset="0"/>
          <a:ea typeface="+mn-ea"/>
          <a:cs typeface="Arial" panose="020B0604020202020204" pitchFamily="34" charset="0"/>
        </a:defRPr>
      </a:lvl1pPr>
      <a:lvl2pPr marL="685800" indent="-137160" algn="l" defTabSz="914400" rtl="0" eaLnBrk="1" latinLnBrk="0" hangingPunct="1">
        <a:lnSpc>
          <a:spcPts val="2200"/>
        </a:lnSpc>
        <a:spcBef>
          <a:spcPts val="500"/>
        </a:spcBef>
        <a:buClr>
          <a:srgbClr val="009CD6"/>
        </a:buClr>
        <a:buSzPct val="110000"/>
        <a:buFont typeface="Arial" panose="020B0604020202020204" pitchFamily="34" charset="0"/>
        <a:buChar char="•"/>
        <a:defRPr sz="1400" kern="1200" spc="0">
          <a:solidFill>
            <a:schemeClr val="tx1"/>
          </a:solidFill>
          <a:latin typeface="Arial" panose="020B0604020202020204" pitchFamily="34" charset="0"/>
          <a:ea typeface="+mn-ea"/>
          <a:cs typeface="Arial" panose="020B0604020202020204" pitchFamily="34" charset="0"/>
        </a:defRPr>
      </a:lvl2pPr>
      <a:lvl3pPr marL="1143000" indent="-137160" algn="l" defTabSz="914400" rtl="0" eaLnBrk="1" latinLnBrk="0" hangingPunct="1">
        <a:lnSpc>
          <a:spcPts val="2200"/>
        </a:lnSpc>
        <a:spcBef>
          <a:spcPts val="500"/>
        </a:spcBef>
        <a:buClr>
          <a:srgbClr val="009CD6"/>
        </a:buClr>
        <a:buSzPct val="110000"/>
        <a:buFont typeface="Arial" panose="020B0604020202020204" pitchFamily="34" charset="0"/>
        <a:buChar char="•"/>
        <a:defRPr sz="1400" kern="1200" spc="0" baseline="0">
          <a:solidFill>
            <a:schemeClr val="tx1"/>
          </a:solidFill>
          <a:latin typeface="Arial" panose="020B0604020202020204" pitchFamily="34" charset="0"/>
          <a:ea typeface="+mn-ea"/>
          <a:cs typeface="Arial" panose="020B0604020202020204" pitchFamily="34" charset="0"/>
        </a:defRPr>
      </a:lvl3pPr>
      <a:lvl4pPr marL="1600200" indent="-137160" algn="l" defTabSz="914400" rtl="0" eaLnBrk="1" latinLnBrk="0" hangingPunct="1">
        <a:lnSpc>
          <a:spcPts val="2200"/>
        </a:lnSpc>
        <a:spcBef>
          <a:spcPts val="500"/>
        </a:spcBef>
        <a:buClr>
          <a:srgbClr val="009CD6"/>
        </a:buClr>
        <a:buSzPct val="110000"/>
        <a:buFont typeface="Arial" panose="020B0604020202020204" pitchFamily="34" charset="0"/>
        <a:buChar char="•"/>
        <a:defRPr sz="1400" kern="1200" spc="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200"/>
        </a:lnSpc>
        <a:spcBef>
          <a:spcPts val="500"/>
        </a:spcBef>
        <a:buClr>
          <a:srgbClr val="00B0F0"/>
        </a:buClr>
        <a:buFont typeface="Arial" panose="020B0604020202020204" pitchFamily="34" charset="0"/>
        <a:buChar char="•"/>
        <a:defRPr sz="1800" kern="1200" spc="3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72011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hyperlink" Target="https://www.alamy.com/search/imageresults.aspx?cid=4XSF6WTJCHDQNSLJWDKEWWBHDX5EPUD8FA87YBW7TK37QBTUNUBCUXSG43DLJ8GS&amp;name=Westend61+GmbH&amp;st=12&amp;mode=0&amp;comp=1"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w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hyperlink" Target="https://www.alamy.com/search/imageresults.aspx?pseudoid=%7BA5F7F9F0-91A6-446B-9190-34CA62ED911C%7D&amp;name=JaCrispy&amp;st=11&amp;mode=0&amp;comp=1"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hyperlink" Target="https://www.alamy.com/search/imageresults.aspx?cid=MGC2REEDFNLQJ9JM7C6EA5EQS4S9MCCHZJQWMNFVW58U7BJJ4KQGD2LJBVJTG923&amp;name=blickwinkel&amp;st=12&amp;mode=0&amp;comp=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07F4E46-ECD5-429A-925A-82B876DF6C51}"/>
              </a:ext>
            </a:extLst>
          </p:cNvPr>
          <p:cNvSpPr/>
          <p:nvPr/>
        </p:nvSpPr>
        <p:spPr>
          <a:xfrm>
            <a:off x="6096000" y="0"/>
            <a:ext cx="6141729" cy="6858000"/>
          </a:xfrm>
          <a:prstGeom prst="rect">
            <a:avLst/>
          </a:prstGeom>
          <a:solidFill>
            <a:srgbClr val="009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Title 6">
            <a:extLst>
              <a:ext uri="{FF2B5EF4-FFF2-40B4-BE49-F238E27FC236}">
                <a16:creationId xmlns:a16="http://schemas.microsoft.com/office/drawing/2014/main" id="{74E4395C-6830-45D6-85A8-98EB4AD97A57}"/>
              </a:ext>
            </a:extLst>
          </p:cNvPr>
          <p:cNvSpPr>
            <a:spLocks noGrp="1"/>
          </p:cNvSpPr>
          <p:nvPr>
            <p:ph type="title"/>
          </p:nvPr>
        </p:nvSpPr>
        <p:spPr>
          <a:xfrm>
            <a:off x="6370531" y="927189"/>
            <a:ext cx="5528602" cy="1379896"/>
          </a:xfrm>
        </p:spPr>
        <p:txBody>
          <a:bodyPr anchor="ctr"/>
          <a:lstStyle/>
          <a:p>
            <a:r>
              <a:rPr lang="fr-FR" sz="2800" dirty="0">
                <a:solidFill>
                  <a:schemeClr val="bg1"/>
                </a:solidFill>
              </a:rPr>
              <a:t>Lignes directrices sur la protection en ligne des enfants à l'intention des parents (et des éducateurs)</a:t>
            </a:r>
          </a:p>
        </p:txBody>
      </p:sp>
      <p:pic>
        <p:nvPicPr>
          <p:cNvPr id="13" name="Picture 12" descr="A picture containing drawing&#10;&#10;Description automatically generated">
            <a:extLst>
              <a:ext uri="{FF2B5EF4-FFF2-40B4-BE49-F238E27FC236}">
                <a16:creationId xmlns:a16="http://schemas.microsoft.com/office/drawing/2014/main" id="{D73E0FFC-EECB-4838-8986-7A429D7D3E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1093" y="5759284"/>
            <a:ext cx="748040" cy="824258"/>
          </a:xfrm>
          <a:prstGeom prst="rect">
            <a:avLst/>
          </a:prstGeom>
        </p:spPr>
      </p:pic>
      <p:cxnSp>
        <p:nvCxnSpPr>
          <p:cNvPr id="14" name="Straight Connector 13">
            <a:extLst>
              <a:ext uri="{FF2B5EF4-FFF2-40B4-BE49-F238E27FC236}">
                <a16:creationId xmlns:a16="http://schemas.microsoft.com/office/drawing/2014/main" id="{2E9DDD6C-CB65-4079-9BB3-1EB1E2950C14}"/>
              </a:ext>
            </a:extLst>
          </p:cNvPr>
          <p:cNvCxnSpPr/>
          <p:nvPr/>
        </p:nvCxnSpPr>
        <p:spPr>
          <a:xfrm>
            <a:off x="6229989" y="866035"/>
            <a:ext cx="0" cy="635902"/>
          </a:xfrm>
          <a:prstGeom prst="line">
            <a:avLst/>
          </a:prstGeom>
          <a:ln w="38100">
            <a:solidFill>
              <a:schemeClr val="bg1"/>
            </a:solidFill>
          </a:ln>
        </p:spPr>
        <p:style>
          <a:lnRef idx="1">
            <a:schemeClr val="accent5"/>
          </a:lnRef>
          <a:fillRef idx="0">
            <a:schemeClr val="accent5"/>
          </a:fillRef>
          <a:effectRef idx="0">
            <a:schemeClr val="accent5"/>
          </a:effectRef>
          <a:fontRef idx="minor">
            <a:schemeClr val="tx1"/>
          </a:fontRef>
        </p:style>
      </p:cxnSp>
      <p:pic>
        <p:nvPicPr>
          <p:cNvPr id="8" name="Picture Placeholder 7">
            <a:extLst>
              <a:ext uri="{FF2B5EF4-FFF2-40B4-BE49-F238E27FC236}">
                <a16:creationId xmlns:a16="http://schemas.microsoft.com/office/drawing/2014/main" id="{9C4D512D-2261-4158-AF5E-13093B34AC0B}"/>
              </a:ext>
            </a:extLst>
          </p:cNvPr>
          <p:cNvPicPr>
            <a:picLocks noGrp="1" noChangeAspect="1"/>
          </p:cNvPicPr>
          <p:nvPr>
            <p:ph type="pic" idx="1"/>
          </p:nvPr>
        </p:nvPicPr>
        <p:blipFill rotWithShape="1">
          <a:blip r:embed="rId4" cstate="print">
            <a:extLst>
              <a:ext uri="{28A0092B-C50C-407E-A947-70E740481C1C}">
                <a14:useLocalDpi xmlns:a14="http://schemas.microsoft.com/office/drawing/2010/main" val="0"/>
              </a:ext>
            </a:extLst>
          </a:blip>
          <a:srcRect l="16506" r="16506"/>
          <a:stretch/>
        </p:blipFill>
        <p:spPr>
          <a:prstGeom prst="rect">
            <a:avLst/>
          </a:prstGeom>
        </p:spPr>
      </p:pic>
    </p:spTree>
    <p:extLst>
      <p:ext uri="{BB962C8B-B14F-4D97-AF65-F5344CB8AC3E}">
        <p14:creationId xmlns:p14="http://schemas.microsoft.com/office/powerpoint/2010/main" val="3205266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erson sitting in a library&#10;&#10;Description automatically generated">
            <a:extLst>
              <a:ext uri="{FF2B5EF4-FFF2-40B4-BE49-F238E27FC236}">
                <a16:creationId xmlns:a16="http://schemas.microsoft.com/office/drawing/2014/main" id="{6028E201-2BF2-473F-8E4C-33F712390EE9}"/>
              </a:ext>
            </a:extLst>
          </p:cNvPr>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0" y="-64082"/>
            <a:ext cx="12192000" cy="8129588"/>
          </a:xfrm>
        </p:spPr>
      </p:pic>
      <p:sp>
        <p:nvSpPr>
          <p:cNvPr id="4" name="Rectangle 3">
            <a:extLst>
              <a:ext uri="{FF2B5EF4-FFF2-40B4-BE49-F238E27FC236}">
                <a16:creationId xmlns:a16="http://schemas.microsoft.com/office/drawing/2014/main" id="{709A5BCC-15CB-43EB-A4E6-434353AA21D0}"/>
              </a:ext>
            </a:extLst>
          </p:cNvPr>
          <p:cNvSpPr/>
          <p:nvPr/>
        </p:nvSpPr>
        <p:spPr>
          <a:xfrm>
            <a:off x="10085139" y="6642556"/>
            <a:ext cx="1991251" cy="215444"/>
          </a:xfrm>
          <a:prstGeom prst="rect">
            <a:avLst/>
          </a:prstGeom>
        </p:spPr>
        <p:txBody>
          <a:bodyPr wrap="none">
            <a:spAutoFit/>
          </a:bodyPr>
          <a:lstStyle/>
          <a:p>
            <a:r>
              <a:rPr lang="en-GB" sz="800" u="sng" dirty="0">
                <a:solidFill>
                  <a:schemeClr val="bg1"/>
                </a:solidFill>
                <a:latin typeface="Arial" panose="020B0604020202020204" pitchFamily="34" charset="0"/>
                <a:hlinkClick r:id="rId4">
                  <a:extLst>
                    <a:ext uri="{A12FA001-AC4F-418D-AE19-62706E023703}">
                      <ahyp:hlinkClr xmlns:ahyp="http://schemas.microsoft.com/office/drawing/2018/hyperlinkcolor" val="tx"/>
                    </a:ext>
                  </a:extLst>
                </a:hlinkClick>
              </a:rPr>
              <a:t>Westend61 GmbH</a:t>
            </a:r>
            <a:r>
              <a:rPr lang="en-GB" sz="800" dirty="0">
                <a:solidFill>
                  <a:schemeClr val="bg1"/>
                </a:solidFill>
                <a:latin typeface="Arial" panose="020B0604020202020204" pitchFamily="34" charset="0"/>
              </a:rPr>
              <a:t> / Alamy Stock Photo</a:t>
            </a:r>
            <a:endParaRPr lang="en-GB" sz="800" dirty="0">
              <a:solidFill>
                <a:schemeClr val="bg1"/>
              </a:solidFill>
            </a:endParaRPr>
          </a:p>
        </p:txBody>
      </p:sp>
      <p:sp>
        <p:nvSpPr>
          <p:cNvPr id="5" name="Title 1">
            <a:extLst>
              <a:ext uri="{FF2B5EF4-FFF2-40B4-BE49-F238E27FC236}">
                <a16:creationId xmlns:a16="http://schemas.microsoft.com/office/drawing/2014/main" id="{90B19DB6-A89B-4589-8B74-E93BDB1DA455}"/>
              </a:ext>
            </a:extLst>
          </p:cNvPr>
          <p:cNvSpPr txBox="1">
            <a:spLocks/>
          </p:cNvSpPr>
          <p:nvPr/>
        </p:nvSpPr>
        <p:spPr>
          <a:xfrm>
            <a:off x="6372995" y="4176365"/>
            <a:ext cx="5267966"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err="1">
                <a:solidFill>
                  <a:schemeClr val="bg1"/>
                </a:solidFill>
                <a:latin typeface="Arial" panose="020B0604020202020204" pitchFamily="34" charset="0"/>
                <a:cs typeface="Arial" panose="020B0604020202020204" pitchFamily="34" charset="0"/>
              </a:rPr>
              <a:t>Agir</a:t>
            </a:r>
            <a:r>
              <a:rPr lang="en-GB" sz="3200" b="1" dirty="0">
                <a:solidFill>
                  <a:schemeClr val="bg1"/>
                </a:solidFill>
                <a:latin typeface="Arial" panose="020B0604020202020204" pitchFamily="34" charset="0"/>
                <a:cs typeface="Arial" panose="020B0604020202020204" pitchFamily="34" charset="0"/>
              </a:rPr>
              <a:t> au </a:t>
            </a:r>
            <a:r>
              <a:rPr lang="en-GB" sz="3200" b="1" dirty="0" err="1">
                <a:solidFill>
                  <a:schemeClr val="bg1"/>
                </a:solidFill>
                <a:latin typeface="Arial" panose="020B0604020202020204" pitchFamily="34" charset="0"/>
                <a:cs typeface="Arial" panose="020B0604020202020204" pitchFamily="34" charset="0"/>
              </a:rPr>
              <a:t>niveau</a:t>
            </a:r>
            <a:r>
              <a:rPr lang="en-GB" sz="3200" b="1" dirty="0">
                <a:solidFill>
                  <a:schemeClr val="bg1"/>
                </a:solidFill>
                <a:latin typeface="Arial" panose="020B0604020202020204" pitchFamily="34" charset="0"/>
                <a:cs typeface="Arial" panose="020B0604020202020204" pitchFamily="34" charset="0"/>
              </a:rPr>
              <a:t> </a:t>
            </a:r>
            <a:r>
              <a:rPr lang="en-GB" sz="3200" b="1" dirty="0" err="1">
                <a:solidFill>
                  <a:schemeClr val="bg1"/>
                </a:solidFill>
                <a:latin typeface="Arial" panose="020B0604020202020204" pitchFamily="34" charset="0"/>
                <a:cs typeface="Arial" panose="020B0604020202020204" pitchFamily="34" charset="0"/>
              </a:rPr>
              <a:t>humain</a:t>
            </a:r>
            <a:endParaRPr lang="en-GB" sz="3200" b="1" dirty="0">
              <a:solidFill>
                <a:schemeClr val="bg1"/>
              </a:solidFill>
              <a:latin typeface="Arial" panose="020B0604020202020204" pitchFamily="34" charset="0"/>
              <a:cs typeface="Arial" panose="020B0604020202020204" pitchFamily="34" charset="0"/>
            </a:endParaRPr>
          </a:p>
          <a:p>
            <a:r>
              <a:rPr lang="en-GB" sz="3200" b="1" i="1" dirty="0">
                <a:solidFill>
                  <a:schemeClr val="bg1"/>
                </a:solidFill>
                <a:latin typeface="Arial" panose="020B0604020202020204" pitchFamily="34" charset="0"/>
                <a:cs typeface="Arial" panose="020B0604020202020204" pitchFamily="34" charset="0"/>
              </a:rPr>
              <a:t>dialogue, discussion, communication</a:t>
            </a:r>
          </a:p>
        </p:txBody>
      </p:sp>
      <p:cxnSp>
        <p:nvCxnSpPr>
          <p:cNvPr id="7" name="Straight Connector 6">
            <a:extLst>
              <a:ext uri="{FF2B5EF4-FFF2-40B4-BE49-F238E27FC236}">
                <a16:creationId xmlns:a16="http://schemas.microsoft.com/office/drawing/2014/main" id="{B256DDF8-437D-4F3B-A951-645839177C2F}"/>
              </a:ext>
            </a:extLst>
          </p:cNvPr>
          <p:cNvCxnSpPr>
            <a:cxnSpLocks/>
          </p:cNvCxnSpPr>
          <p:nvPr/>
        </p:nvCxnSpPr>
        <p:spPr>
          <a:xfrm>
            <a:off x="6293158" y="4203244"/>
            <a:ext cx="0" cy="1206956"/>
          </a:xfrm>
          <a:prstGeom prst="line">
            <a:avLst/>
          </a:prstGeom>
          <a:ln w="38100">
            <a:solidFill>
              <a:schemeClr val="bg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579686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C5D06F-DA01-480F-A437-F4CAC1C6F5F8}"/>
              </a:ext>
            </a:extLst>
          </p:cNvPr>
          <p:cNvSpPr>
            <a:spLocks noGrp="1"/>
          </p:cNvSpPr>
          <p:nvPr>
            <p:ph type="body" sz="half" idx="2"/>
          </p:nvPr>
        </p:nvSpPr>
        <p:spPr>
          <a:xfrm>
            <a:off x="5169883" y="1853943"/>
            <a:ext cx="5732083" cy="3863233"/>
          </a:xfrm>
        </p:spPr>
        <p:txBody>
          <a:bodyPr/>
          <a:lstStyle/>
          <a:p>
            <a:pPr marL="285750" indent="-285750">
              <a:buFont typeface="Arial" panose="020B0604020202020204" pitchFamily="34" charset="0"/>
              <a:buChar char="•"/>
            </a:pPr>
            <a:r>
              <a:rPr lang="fr-FR" noProof="0" dirty="0"/>
              <a:t>Essayez de faire des activités en ligne avec eux. </a:t>
            </a:r>
          </a:p>
          <a:p>
            <a:pPr marL="285750" indent="-285750">
              <a:buFont typeface="Arial" panose="020B0604020202020204" pitchFamily="34" charset="0"/>
              <a:buChar char="•"/>
            </a:pPr>
            <a:r>
              <a:rPr lang="fr-FR" noProof="0" dirty="0"/>
              <a:t>Instaurez une relation de confiance.</a:t>
            </a:r>
          </a:p>
          <a:p>
            <a:pPr marL="285750" indent="-285750">
              <a:buFont typeface="Arial" panose="020B0604020202020204" pitchFamily="34" charset="0"/>
              <a:buChar char="•"/>
            </a:pPr>
            <a:r>
              <a:rPr lang="fr-FR" noProof="0" dirty="0"/>
              <a:t>Ne réagissez pas de manière excessive si vos enfants vous parlent de quelque chose qui s'est produit en ligne.</a:t>
            </a:r>
          </a:p>
          <a:p>
            <a:pPr marL="285750" indent="-285750">
              <a:buFont typeface="Arial" panose="020B0604020202020204" pitchFamily="34" charset="0"/>
              <a:buChar char="•"/>
            </a:pPr>
            <a:r>
              <a:rPr lang="fr-FR" noProof="0" dirty="0"/>
              <a:t>Assurez-vous que vos enfants savent que vous avez confiance en eux.</a:t>
            </a:r>
          </a:p>
          <a:p>
            <a:endParaRPr lang="en-US" dirty="0"/>
          </a:p>
        </p:txBody>
      </p:sp>
      <p:sp>
        <p:nvSpPr>
          <p:cNvPr id="4" name="Title 3">
            <a:extLst>
              <a:ext uri="{FF2B5EF4-FFF2-40B4-BE49-F238E27FC236}">
                <a16:creationId xmlns:a16="http://schemas.microsoft.com/office/drawing/2014/main" id="{43933FA5-F997-4175-9503-D3A46EF60E4D}"/>
              </a:ext>
            </a:extLst>
          </p:cNvPr>
          <p:cNvSpPr>
            <a:spLocks noGrp="1"/>
          </p:cNvSpPr>
          <p:nvPr>
            <p:ph type="title"/>
          </p:nvPr>
        </p:nvSpPr>
        <p:spPr>
          <a:xfrm>
            <a:off x="5169883" y="789701"/>
            <a:ext cx="6503950" cy="635902"/>
          </a:xfrm>
        </p:spPr>
        <p:txBody>
          <a:bodyPr/>
          <a:lstStyle/>
          <a:p>
            <a:r>
              <a:rPr lang="en-GB" sz="2800" dirty="0"/>
              <a:t>KA1: </a:t>
            </a:r>
            <a:r>
              <a:rPr lang="en-GB" sz="2800" dirty="0" err="1"/>
              <a:t>Dialoguez</a:t>
            </a:r>
            <a:r>
              <a:rPr lang="en-GB" sz="2800" dirty="0"/>
              <a:t> avec </a:t>
            </a:r>
            <a:br>
              <a:rPr lang="en-GB" sz="2800" dirty="0"/>
            </a:br>
            <a:r>
              <a:rPr lang="en-GB" sz="2800" dirty="0" err="1"/>
              <a:t>vos</a:t>
            </a:r>
            <a:r>
              <a:rPr lang="en-GB" sz="2800" dirty="0"/>
              <a:t> enfants</a:t>
            </a:r>
            <a:endParaRPr lang="fr-FR" sz="2800" noProof="0" dirty="0"/>
          </a:p>
        </p:txBody>
      </p:sp>
      <p:pic>
        <p:nvPicPr>
          <p:cNvPr id="5" name="Content Placeholder 5" descr="A person sitting in a library&#10;&#10;Description automatically generated">
            <a:extLst>
              <a:ext uri="{FF2B5EF4-FFF2-40B4-BE49-F238E27FC236}">
                <a16:creationId xmlns:a16="http://schemas.microsoft.com/office/drawing/2014/main" id="{1CE8FC5C-5DBF-415B-90AC-2CFDE6BD2493}"/>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l="24165" r="24165"/>
          <a:stretch/>
        </p:blipFill>
        <p:spPr>
          <a:xfrm>
            <a:off x="0" y="0"/>
            <a:ext cx="4876800" cy="6294438"/>
          </a:xfrm>
        </p:spPr>
      </p:pic>
    </p:spTree>
    <p:extLst>
      <p:ext uri="{BB962C8B-B14F-4D97-AF65-F5344CB8AC3E}">
        <p14:creationId xmlns:p14="http://schemas.microsoft.com/office/powerpoint/2010/main" val="1329851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descr="A picture containing indoor, holding, sitting, looking&#10;&#10;Description automatically generated">
            <a:extLst>
              <a:ext uri="{FF2B5EF4-FFF2-40B4-BE49-F238E27FC236}">
                <a16:creationId xmlns:a16="http://schemas.microsoft.com/office/drawing/2014/main" id="{CB454E51-AF14-4609-A490-5F02CB0B27F7}"/>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t="4458" b="4458"/>
          <a:stretch/>
        </p:blipFill>
        <p:spPr/>
      </p:pic>
      <p:sp>
        <p:nvSpPr>
          <p:cNvPr id="6" name="Text Placeholder 5">
            <a:extLst>
              <a:ext uri="{FF2B5EF4-FFF2-40B4-BE49-F238E27FC236}">
                <a16:creationId xmlns:a16="http://schemas.microsoft.com/office/drawing/2014/main" id="{781DA370-EDF1-4A84-91E6-C9868AD6BEED}"/>
              </a:ext>
            </a:extLst>
          </p:cNvPr>
          <p:cNvSpPr>
            <a:spLocks noGrp="1"/>
          </p:cNvSpPr>
          <p:nvPr>
            <p:ph type="body" sz="half" idx="2"/>
          </p:nvPr>
        </p:nvSpPr>
        <p:spPr>
          <a:xfrm>
            <a:off x="4876802" y="2251845"/>
            <a:ext cx="3343052" cy="2884006"/>
          </a:xfrm>
        </p:spPr>
        <p:txBody>
          <a:bodyPr/>
          <a:lstStyle/>
          <a:p>
            <a:pPr marL="285750" indent="-285750">
              <a:buFont typeface="Arial" panose="020B0604020202020204" pitchFamily="34" charset="0"/>
              <a:buChar char="•"/>
            </a:pPr>
            <a:r>
              <a:rPr lang="fr-FR" noProof="0" dirty="0"/>
              <a:t>Quels dispositifs sont utilisés?</a:t>
            </a:r>
          </a:p>
          <a:p>
            <a:pPr marL="742950" lvl="1" indent="-285750">
              <a:buFont typeface="Arial" panose="020B0604020202020204" pitchFamily="34" charset="0"/>
              <a:buChar char="•"/>
            </a:pPr>
            <a:r>
              <a:rPr lang="fr-FR" dirty="0"/>
              <a:t>Téléphones mobiles</a:t>
            </a:r>
            <a:endParaRPr lang="fr-FR" noProof="0" dirty="0"/>
          </a:p>
          <a:p>
            <a:pPr marL="742950" lvl="1" indent="-285750">
              <a:buFont typeface="Arial" panose="020B0604020202020204" pitchFamily="34" charset="0"/>
              <a:buChar char="•"/>
            </a:pPr>
            <a:r>
              <a:rPr lang="fr-FR" noProof="0" dirty="0"/>
              <a:t>Ordinateurs portables</a:t>
            </a:r>
          </a:p>
          <a:p>
            <a:pPr marL="742950" lvl="1" indent="-285750">
              <a:buFont typeface="Arial" panose="020B0604020202020204" pitchFamily="34" charset="0"/>
              <a:buChar char="•"/>
            </a:pPr>
            <a:r>
              <a:rPr lang="fr-FR" noProof="0" dirty="0"/>
              <a:t>Télévision intelligente</a:t>
            </a:r>
          </a:p>
          <a:p>
            <a:pPr marL="742950" lvl="1" indent="-285750">
              <a:buFont typeface="Arial" panose="020B0604020202020204" pitchFamily="34" charset="0"/>
              <a:buChar char="•"/>
            </a:pPr>
            <a:r>
              <a:rPr lang="fr-FR" noProof="0" dirty="0"/>
              <a:t>Consoles de jeu</a:t>
            </a:r>
          </a:p>
          <a:p>
            <a:pPr marL="742950" lvl="1" indent="-285750">
              <a:buFont typeface="Arial" panose="020B0604020202020204" pitchFamily="34" charset="0"/>
              <a:buChar char="•"/>
            </a:pPr>
            <a:r>
              <a:rPr lang="fr-FR" noProof="0" dirty="0"/>
              <a:t>Moniteurs d'activité physique</a:t>
            </a:r>
          </a:p>
          <a:p>
            <a:pPr marL="742950" lvl="1" indent="-285750">
              <a:buFont typeface="Arial" panose="020B0604020202020204" pitchFamily="34" charset="0"/>
              <a:buChar char="•"/>
            </a:pPr>
            <a:r>
              <a:rPr lang="fr-FR" noProof="0" dirty="0"/>
              <a:t>Enceintes intelligentes</a:t>
            </a:r>
          </a:p>
        </p:txBody>
      </p:sp>
      <p:sp>
        <p:nvSpPr>
          <p:cNvPr id="4" name="Title 3">
            <a:extLst>
              <a:ext uri="{FF2B5EF4-FFF2-40B4-BE49-F238E27FC236}">
                <a16:creationId xmlns:a16="http://schemas.microsoft.com/office/drawing/2014/main" id="{DEA74F3F-AAB2-423A-93B3-37FB35AB9893}"/>
              </a:ext>
            </a:extLst>
          </p:cNvPr>
          <p:cNvSpPr>
            <a:spLocks noGrp="1"/>
          </p:cNvSpPr>
          <p:nvPr>
            <p:ph type="title"/>
          </p:nvPr>
        </p:nvSpPr>
        <p:spPr>
          <a:xfrm>
            <a:off x="5175691" y="762487"/>
            <a:ext cx="6503950" cy="635902"/>
          </a:xfrm>
        </p:spPr>
        <p:txBody>
          <a:bodyPr/>
          <a:lstStyle/>
          <a:p>
            <a:r>
              <a:rPr lang="en-GB" sz="2800" dirty="0"/>
              <a:t>KA2: </a:t>
            </a:r>
            <a:r>
              <a:rPr lang="fr-FR" sz="2800" noProof="0" dirty="0"/>
              <a:t>Recensez les technologies, les dispositifs et les services qui sont utilisés dans votre famille</a:t>
            </a:r>
          </a:p>
        </p:txBody>
      </p:sp>
      <p:sp>
        <p:nvSpPr>
          <p:cNvPr id="8" name="Text Placeholder 5">
            <a:extLst>
              <a:ext uri="{FF2B5EF4-FFF2-40B4-BE49-F238E27FC236}">
                <a16:creationId xmlns:a16="http://schemas.microsoft.com/office/drawing/2014/main" id="{F8B1F3FE-6DAC-410D-B610-513B1E48EC9F}"/>
              </a:ext>
            </a:extLst>
          </p:cNvPr>
          <p:cNvSpPr txBox="1">
            <a:spLocks/>
          </p:cNvSpPr>
          <p:nvPr/>
        </p:nvSpPr>
        <p:spPr>
          <a:xfrm>
            <a:off x="7903698" y="2302929"/>
            <a:ext cx="3343052" cy="2781837"/>
          </a:xfrm>
          <a:prstGeom prst="rect">
            <a:avLst/>
          </a:prstGeom>
        </p:spPr>
        <p:txBody>
          <a:bodyPr vert="horz" lIns="91440" tIns="45720" rIns="91440" bIns="45720" rtlCol="0">
            <a:noAutofit/>
          </a:bodyPr>
          <a:lstStyle>
            <a:lvl1pPr marL="0" indent="0" algn="l" defTabSz="914400" rtl="0" eaLnBrk="1" latinLnBrk="0" hangingPunct="1">
              <a:lnSpc>
                <a:spcPts val="2400"/>
              </a:lnSpc>
              <a:spcBef>
                <a:spcPts val="1000"/>
              </a:spcBef>
              <a:buClr>
                <a:srgbClr val="009CD6"/>
              </a:buClr>
              <a:buSzPct val="110000"/>
              <a:buFont typeface="Arial" panose="020B0604020202020204" pitchFamily="34" charset="0"/>
              <a:buNone/>
              <a:defRPr sz="1400" kern="1200" spc="2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ts val="2200"/>
              </a:lnSpc>
              <a:spcBef>
                <a:spcPts val="500"/>
              </a:spcBef>
              <a:buClr>
                <a:srgbClr val="009CD6"/>
              </a:buClr>
              <a:buSzPct val="110000"/>
              <a:buFont typeface="Arial" panose="020B0604020202020204" pitchFamily="34" charset="0"/>
              <a:buNone/>
              <a:defRPr sz="1400" kern="1200" spc="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200"/>
              </a:lnSpc>
              <a:spcBef>
                <a:spcPts val="500"/>
              </a:spcBef>
              <a:buClr>
                <a:srgbClr val="009CD6"/>
              </a:buClr>
              <a:buSzPct val="110000"/>
              <a:buFont typeface="Arial" panose="020B0604020202020204" pitchFamily="34" charset="0"/>
              <a:buNone/>
              <a:defRPr sz="1200" kern="1200" spc="0" baseline="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200"/>
              </a:lnSpc>
              <a:spcBef>
                <a:spcPts val="500"/>
              </a:spcBef>
              <a:buClr>
                <a:srgbClr val="009CD6"/>
              </a:buClr>
              <a:buSzPct val="110000"/>
              <a:buFont typeface="Arial" panose="020B0604020202020204" pitchFamily="34" charset="0"/>
              <a:buNone/>
              <a:defRPr sz="1000" kern="1200" spc="0" baseline="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200"/>
              </a:lnSpc>
              <a:spcBef>
                <a:spcPts val="500"/>
              </a:spcBef>
              <a:buClr>
                <a:srgbClr val="00B0F0"/>
              </a:buClr>
              <a:buFont typeface="Arial" panose="020B0604020202020204" pitchFamily="34" charset="0"/>
              <a:buNone/>
              <a:defRPr sz="1000" kern="1200" spc="30" baseline="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GB" dirty="0" err="1"/>
              <a:t>Quels</a:t>
            </a:r>
            <a:r>
              <a:rPr lang="en-GB" dirty="0"/>
              <a:t> services </a:t>
            </a:r>
            <a:r>
              <a:rPr lang="en-GB" dirty="0" err="1"/>
              <a:t>sont</a:t>
            </a:r>
            <a:r>
              <a:rPr lang="en-GB" dirty="0"/>
              <a:t> </a:t>
            </a:r>
            <a:r>
              <a:rPr lang="en-GB" dirty="0" err="1"/>
              <a:t>utilisés</a:t>
            </a:r>
            <a:r>
              <a:rPr lang="en-GB" dirty="0"/>
              <a:t>?</a:t>
            </a:r>
          </a:p>
          <a:p>
            <a:pPr marL="742950" lvl="1" indent="-285750">
              <a:buFont typeface="Arial" panose="020B0604020202020204" pitchFamily="34" charset="0"/>
              <a:buChar char="•"/>
            </a:pPr>
            <a:r>
              <a:rPr lang="en-GB" dirty="0"/>
              <a:t>Netflix</a:t>
            </a:r>
          </a:p>
          <a:p>
            <a:pPr marL="742950" lvl="1" indent="-285750">
              <a:buFont typeface="Arial" panose="020B0604020202020204" pitchFamily="34" charset="0"/>
              <a:buChar char="•"/>
            </a:pPr>
            <a:r>
              <a:rPr lang="en-GB" dirty="0" err="1"/>
              <a:t>Youtube</a:t>
            </a:r>
            <a:endParaRPr lang="en-GB" dirty="0"/>
          </a:p>
          <a:p>
            <a:pPr marL="742950" lvl="1" indent="-285750">
              <a:buFont typeface="Arial" panose="020B0604020202020204" pitchFamily="34" charset="0"/>
              <a:buChar char="•"/>
            </a:pPr>
            <a:r>
              <a:rPr lang="en-GB" dirty="0" err="1"/>
              <a:t>Autres</a:t>
            </a:r>
            <a:r>
              <a:rPr lang="en-GB" dirty="0"/>
              <a:t> </a:t>
            </a:r>
            <a:r>
              <a:rPr lang="en-GB" dirty="0" err="1"/>
              <a:t>réseaux</a:t>
            </a:r>
            <a:r>
              <a:rPr lang="en-GB" dirty="0"/>
              <a:t> </a:t>
            </a:r>
            <a:r>
              <a:rPr lang="en-GB" dirty="0" err="1"/>
              <a:t>sociaux</a:t>
            </a:r>
            <a:endParaRPr lang="en-GB" dirty="0"/>
          </a:p>
        </p:txBody>
      </p:sp>
    </p:spTree>
    <p:extLst>
      <p:ext uri="{BB962C8B-B14F-4D97-AF65-F5344CB8AC3E}">
        <p14:creationId xmlns:p14="http://schemas.microsoft.com/office/powerpoint/2010/main" val="2727855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505CA0-2A14-45C2-BA04-69DB6B96708F}"/>
              </a:ext>
            </a:extLst>
          </p:cNvPr>
          <p:cNvSpPr>
            <a:spLocks noGrp="1"/>
          </p:cNvSpPr>
          <p:nvPr>
            <p:ph type="body" sz="half" idx="2"/>
          </p:nvPr>
        </p:nvSpPr>
        <p:spPr>
          <a:xfrm>
            <a:off x="5170245" y="1947009"/>
            <a:ext cx="5545340" cy="3824596"/>
          </a:xfrm>
        </p:spPr>
        <p:txBody>
          <a:bodyPr/>
          <a:lstStyle/>
          <a:p>
            <a:pPr marL="285750" indent="-285750">
              <a:buFont typeface="Arial" panose="020B0604020202020204" pitchFamily="34" charset="0"/>
              <a:buChar char="•"/>
            </a:pPr>
            <a:r>
              <a:rPr lang="fr-FR" noProof="0" dirty="0"/>
              <a:t>Demandez-vous si des programmes de filtrage et blocage ou de contrôle peuvent être utiles pour vous et votre famille.</a:t>
            </a:r>
          </a:p>
          <a:p>
            <a:pPr marL="285750" indent="-285750">
              <a:buFont typeface="Arial" panose="020B0604020202020204" pitchFamily="34" charset="0"/>
              <a:buChar char="•"/>
            </a:pPr>
            <a:r>
              <a:rPr lang="fr-FR" noProof="0" dirty="0"/>
              <a:t>Utilisez la dernière version du système d'exploitation/de l'application et veillez à ce que tous les correctifs de sécurité soient installés.</a:t>
            </a:r>
          </a:p>
          <a:p>
            <a:pPr marL="285750" indent="-285750">
              <a:buFont typeface="Arial" panose="020B0604020202020204" pitchFamily="34" charset="0"/>
              <a:buChar char="•"/>
            </a:pPr>
            <a:r>
              <a:rPr lang="fr-FR" noProof="0" dirty="0"/>
              <a:t>Soyez transparents sur les raisons pour lesquelles vous utilisez ces outils.</a:t>
            </a:r>
          </a:p>
          <a:p>
            <a:endParaRPr lang="en-US" dirty="0"/>
          </a:p>
        </p:txBody>
      </p:sp>
      <p:sp>
        <p:nvSpPr>
          <p:cNvPr id="4" name="Title 3">
            <a:extLst>
              <a:ext uri="{FF2B5EF4-FFF2-40B4-BE49-F238E27FC236}">
                <a16:creationId xmlns:a16="http://schemas.microsoft.com/office/drawing/2014/main" id="{8A1BC77A-7BDE-4A82-B1FB-FF9D5D695271}"/>
              </a:ext>
            </a:extLst>
          </p:cNvPr>
          <p:cNvSpPr>
            <a:spLocks noGrp="1"/>
          </p:cNvSpPr>
          <p:nvPr>
            <p:ph type="title"/>
          </p:nvPr>
        </p:nvSpPr>
        <p:spPr>
          <a:xfrm>
            <a:off x="5170245" y="800588"/>
            <a:ext cx="6503953" cy="635902"/>
          </a:xfrm>
        </p:spPr>
        <p:txBody>
          <a:bodyPr/>
          <a:lstStyle/>
          <a:p>
            <a:r>
              <a:rPr lang="en-GB" sz="2800" dirty="0"/>
              <a:t>KA3: </a:t>
            </a:r>
            <a:r>
              <a:rPr lang="fr-FR" sz="2800" noProof="0" dirty="0"/>
              <a:t>Installez des pare-feu et des logiciels antivirus sur tous les dispositifs</a:t>
            </a:r>
          </a:p>
        </p:txBody>
      </p:sp>
      <p:pic>
        <p:nvPicPr>
          <p:cNvPr id="6" name="Content Placeholder 5" descr="A close up of a sign&#10;&#10;Description automatically generated">
            <a:extLst>
              <a:ext uri="{FF2B5EF4-FFF2-40B4-BE49-F238E27FC236}">
                <a16:creationId xmlns:a16="http://schemas.microsoft.com/office/drawing/2014/main" id="{2845CB63-951D-46C3-B213-D20FFFC9B372}"/>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20229" r="20229"/>
          <a:stretch>
            <a:fillRect/>
          </a:stretch>
        </p:blipFill>
        <p:spPr>
          <a:xfrm>
            <a:off x="0" y="0"/>
            <a:ext cx="4876800" cy="6294438"/>
          </a:xfrm>
        </p:spPr>
      </p:pic>
    </p:spTree>
    <p:extLst>
      <p:ext uri="{BB962C8B-B14F-4D97-AF65-F5344CB8AC3E}">
        <p14:creationId xmlns:p14="http://schemas.microsoft.com/office/powerpoint/2010/main" val="1572257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76ED36-7F3F-4FB2-BCD2-5B4B08F5B6B5}"/>
              </a:ext>
            </a:extLst>
          </p:cNvPr>
          <p:cNvSpPr>
            <a:spLocks noGrp="1"/>
          </p:cNvSpPr>
          <p:nvPr>
            <p:ph type="body" sz="half" idx="2"/>
          </p:nvPr>
        </p:nvSpPr>
        <p:spPr>
          <a:xfrm>
            <a:off x="4900643" y="2314518"/>
            <a:ext cx="6422673" cy="3489744"/>
          </a:xfrm>
        </p:spPr>
        <p:txBody>
          <a:bodyPr/>
          <a:lstStyle/>
          <a:p>
            <a:pPr marL="285750" indent="-285750">
              <a:buFont typeface="Arial" panose="020B0604020202020204" pitchFamily="34" charset="0"/>
              <a:buChar char="•"/>
            </a:pPr>
            <a:r>
              <a:rPr lang="fr-FR" b="1" noProof="0" dirty="0"/>
              <a:t>Règles</a:t>
            </a:r>
          </a:p>
          <a:p>
            <a:pPr marL="742950" lvl="1" indent="-285750">
              <a:buFont typeface="Arial" panose="020B0604020202020204" pitchFamily="34" charset="0"/>
              <a:buChar char="•"/>
            </a:pPr>
            <a:r>
              <a:rPr lang="fr-FR" noProof="0" dirty="0"/>
              <a:t>Où et quand les enfants peuvent-ils utiliser l'Internet?</a:t>
            </a:r>
          </a:p>
          <a:p>
            <a:pPr marL="742950" lvl="1" indent="-285750">
              <a:buFont typeface="Arial" panose="020B0604020202020204" pitchFamily="34" charset="0"/>
              <a:buChar char="•"/>
            </a:pPr>
            <a:r>
              <a:rPr lang="fr-FR" noProof="0" dirty="0"/>
              <a:t>Pendant combien de temps? Définissez en famille le temps d'</a:t>
            </a:r>
            <a:r>
              <a:rPr lang="fr-FR" dirty="0"/>
              <a:t>écran </a:t>
            </a:r>
            <a:r>
              <a:rPr lang="fr-FR" noProof="0" dirty="0"/>
              <a:t>– les adultes devraient montrer l'exemple.</a:t>
            </a:r>
          </a:p>
          <a:p>
            <a:pPr marL="285750" indent="-285750">
              <a:buFont typeface="Arial" panose="020B0604020202020204" pitchFamily="34" charset="0"/>
              <a:buChar char="•"/>
            </a:pPr>
            <a:r>
              <a:rPr lang="fr-FR" b="1" noProof="0" dirty="0"/>
              <a:t>Consentement</a:t>
            </a:r>
          </a:p>
          <a:p>
            <a:pPr marL="742950" lvl="1" indent="-285750">
              <a:buFont typeface="Arial" panose="020B0604020202020204" pitchFamily="34" charset="0"/>
              <a:buChar char="•"/>
            </a:pPr>
            <a:r>
              <a:rPr lang="fr-FR" dirty="0"/>
              <a:t>Quand peut-on prendre et publier des photos</a:t>
            </a:r>
            <a:r>
              <a:rPr lang="fr-FR" noProof="0" dirty="0"/>
              <a:t>?</a:t>
            </a:r>
          </a:p>
          <a:p>
            <a:pPr marL="742950" lvl="1" indent="-285750">
              <a:buFont typeface="Arial" panose="020B0604020202020204" pitchFamily="34" charset="0"/>
              <a:buChar char="•"/>
            </a:pPr>
            <a:r>
              <a:rPr lang="fr-FR" dirty="0"/>
              <a:t>Partager des récits personnels</a:t>
            </a:r>
            <a:endParaRPr lang="fr-FR" noProof="0" dirty="0"/>
          </a:p>
          <a:p>
            <a:pPr marL="285750" indent="-285750">
              <a:buFont typeface="Arial" panose="020B0604020202020204" pitchFamily="34" charset="0"/>
              <a:buChar char="•"/>
            </a:pPr>
            <a:r>
              <a:rPr lang="fr-FR" b="1" noProof="0" dirty="0"/>
              <a:t>Instaurez un climat </a:t>
            </a:r>
            <a:r>
              <a:rPr lang="fr-FR" b="1" dirty="0"/>
              <a:t>de </a:t>
            </a:r>
            <a:r>
              <a:rPr lang="fr-FR" b="1" noProof="0" dirty="0"/>
              <a:t>soutien</a:t>
            </a:r>
          </a:p>
          <a:p>
            <a:pPr marL="742950" lvl="1" indent="-285750">
              <a:buFont typeface="Arial" panose="020B0604020202020204" pitchFamily="34" charset="0"/>
              <a:buChar char="•"/>
            </a:pPr>
            <a:r>
              <a:rPr lang="fr-FR" noProof="0" dirty="0"/>
              <a:t>Encourager les enfants à se confier à vous</a:t>
            </a:r>
          </a:p>
          <a:p>
            <a:endParaRPr lang="en-US" dirty="0"/>
          </a:p>
        </p:txBody>
      </p:sp>
      <p:sp>
        <p:nvSpPr>
          <p:cNvPr id="4" name="Title 3">
            <a:extLst>
              <a:ext uri="{FF2B5EF4-FFF2-40B4-BE49-F238E27FC236}">
                <a16:creationId xmlns:a16="http://schemas.microsoft.com/office/drawing/2014/main" id="{02CDDAFC-06A4-4643-A61A-779D890C2822}"/>
              </a:ext>
            </a:extLst>
          </p:cNvPr>
          <p:cNvSpPr>
            <a:spLocks noGrp="1"/>
          </p:cNvSpPr>
          <p:nvPr>
            <p:ph type="title"/>
          </p:nvPr>
        </p:nvSpPr>
        <p:spPr>
          <a:xfrm>
            <a:off x="5181130" y="713499"/>
            <a:ext cx="6503953" cy="635902"/>
          </a:xfrm>
        </p:spPr>
        <p:txBody>
          <a:bodyPr/>
          <a:lstStyle/>
          <a:p>
            <a:r>
              <a:rPr lang="en-GB" sz="2800" dirty="0"/>
              <a:t>KA4: </a:t>
            </a:r>
            <a:r>
              <a:rPr lang="en-GB" sz="2800" dirty="0" err="1"/>
              <a:t>Établissez</a:t>
            </a:r>
            <a:r>
              <a:rPr lang="en-GB" sz="2800" dirty="0"/>
              <a:t> des </a:t>
            </a:r>
            <a:r>
              <a:rPr lang="en-GB" sz="2800" dirty="0" err="1"/>
              <a:t>règles</a:t>
            </a:r>
            <a:r>
              <a:rPr lang="en-GB" sz="2800" dirty="0"/>
              <a:t> </a:t>
            </a:r>
            <a:r>
              <a:rPr lang="en-GB" sz="2800" dirty="0" err="1"/>
              <a:t>familiales</a:t>
            </a:r>
            <a:r>
              <a:rPr lang="en-GB" sz="2800" dirty="0"/>
              <a:t> </a:t>
            </a:r>
            <a:r>
              <a:rPr lang="en-GB" sz="2800" dirty="0" err="1"/>
              <a:t>concernant</a:t>
            </a:r>
            <a:r>
              <a:rPr lang="en-GB" sz="2800" dirty="0"/>
              <a:t> </a:t>
            </a:r>
            <a:r>
              <a:rPr lang="en-GB" sz="2800" dirty="0" err="1"/>
              <a:t>l'utilisation</a:t>
            </a:r>
            <a:r>
              <a:rPr lang="en-GB" sz="2800" dirty="0"/>
              <a:t> de </a:t>
            </a:r>
            <a:r>
              <a:rPr lang="en-GB" sz="2800" dirty="0" err="1"/>
              <a:t>l'Internet</a:t>
            </a:r>
            <a:r>
              <a:rPr lang="en-GB" sz="2800" dirty="0"/>
              <a:t> et des technologies</a:t>
            </a:r>
            <a:endParaRPr lang="en-US" sz="2800" dirty="0"/>
          </a:p>
        </p:txBody>
      </p:sp>
      <p:pic>
        <p:nvPicPr>
          <p:cNvPr id="8" name="Content Placeholder 5" descr="A group of people standing in front of a crowd&#10;&#10;Description automatically generated">
            <a:extLst>
              <a:ext uri="{FF2B5EF4-FFF2-40B4-BE49-F238E27FC236}">
                <a16:creationId xmlns:a16="http://schemas.microsoft.com/office/drawing/2014/main" id="{B8DC6275-D984-417F-A402-87A3F1D0A107}"/>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l="24174" r="24174"/>
          <a:stretch/>
        </p:blipFill>
        <p:spPr>
          <a:xfrm>
            <a:off x="0" y="-44450"/>
            <a:ext cx="4876800" cy="6294438"/>
          </a:xfrm>
          <a:prstGeom prst="rect">
            <a:avLst/>
          </a:prstGeom>
        </p:spPr>
      </p:pic>
    </p:spTree>
    <p:extLst>
      <p:ext uri="{BB962C8B-B14F-4D97-AF65-F5344CB8AC3E}">
        <p14:creationId xmlns:p14="http://schemas.microsoft.com/office/powerpoint/2010/main" val="625635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C5D06F-DA01-480F-A437-F4CAC1C6F5F8}"/>
              </a:ext>
            </a:extLst>
          </p:cNvPr>
          <p:cNvSpPr>
            <a:spLocks noGrp="1"/>
          </p:cNvSpPr>
          <p:nvPr>
            <p:ph type="body" sz="half" idx="2"/>
          </p:nvPr>
        </p:nvSpPr>
        <p:spPr>
          <a:xfrm>
            <a:off x="5191656" y="2003815"/>
            <a:ext cx="5732083" cy="3686466"/>
          </a:xfrm>
        </p:spPr>
        <p:txBody>
          <a:bodyPr/>
          <a:lstStyle/>
          <a:p>
            <a:pPr marL="285750" indent="-285750">
              <a:buFont typeface="Arial" panose="020B0604020202020204" pitchFamily="34" charset="0"/>
              <a:buChar char="•"/>
            </a:pPr>
            <a:r>
              <a:rPr lang="fr-FR" noProof="0" dirty="0"/>
              <a:t>Dialoguez avec eux.</a:t>
            </a:r>
          </a:p>
          <a:p>
            <a:pPr marL="285750" indent="-285750">
              <a:buFont typeface="Arial" panose="020B0604020202020204" pitchFamily="34" charset="0"/>
              <a:buChar char="•"/>
            </a:pPr>
            <a:r>
              <a:rPr lang="fr-FR" noProof="0" dirty="0"/>
              <a:t>Jouez à un jeu en ligne avec eux.</a:t>
            </a:r>
          </a:p>
          <a:p>
            <a:pPr marL="285750" indent="-285750">
              <a:buFont typeface="Arial" panose="020B0604020202020204" pitchFamily="34" charset="0"/>
              <a:buChar char="•"/>
            </a:pPr>
            <a:r>
              <a:rPr lang="fr-FR" noProof="0" dirty="0"/>
              <a:t>Entamez une discussion avec eux à partir de ce que vous trouvez dans les médias. Cela permettra d'instaurer une distance par rapport à leur cas personnel et ils seront ainsi plus enclins à en discuter.</a:t>
            </a:r>
          </a:p>
          <a:p>
            <a:pPr marL="285750" indent="-285750">
              <a:buFont typeface="Arial" panose="020B0604020202020204" pitchFamily="34" charset="0"/>
              <a:buChar char="•"/>
            </a:pPr>
            <a:r>
              <a:rPr lang="fr-FR" noProof="0" dirty="0"/>
              <a:t>Soyez prêts à parler de sujets sensibles. Rien ne devrait être tabou.</a:t>
            </a:r>
          </a:p>
          <a:p>
            <a:r>
              <a:rPr lang="fr-FR" dirty="0"/>
              <a:t>.</a:t>
            </a:r>
            <a:endParaRPr lang="en-US" dirty="0"/>
          </a:p>
        </p:txBody>
      </p:sp>
      <p:sp>
        <p:nvSpPr>
          <p:cNvPr id="4" name="Title 3">
            <a:extLst>
              <a:ext uri="{FF2B5EF4-FFF2-40B4-BE49-F238E27FC236}">
                <a16:creationId xmlns:a16="http://schemas.microsoft.com/office/drawing/2014/main" id="{43933FA5-F997-4175-9503-D3A46EF60E4D}"/>
              </a:ext>
            </a:extLst>
          </p:cNvPr>
          <p:cNvSpPr>
            <a:spLocks noGrp="1"/>
          </p:cNvSpPr>
          <p:nvPr>
            <p:ph type="title"/>
          </p:nvPr>
        </p:nvSpPr>
        <p:spPr>
          <a:xfrm>
            <a:off x="5197459" y="849573"/>
            <a:ext cx="6418670" cy="635902"/>
          </a:xfrm>
        </p:spPr>
        <p:txBody>
          <a:bodyPr/>
          <a:lstStyle/>
          <a:p>
            <a:r>
              <a:rPr lang="en-GB" sz="2800" dirty="0"/>
              <a:t>KA5: </a:t>
            </a:r>
            <a:r>
              <a:rPr lang="en-GB" sz="2800" dirty="0" err="1"/>
              <a:t>Ayez</a:t>
            </a:r>
            <a:r>
              <a:rPr lang="en-GB" sz="2800" dirty="0"/>
              <a:t> </a:t>
            </a:r>
            <a:r>
              <a:rPr lang="en-GB" sz="2800" dirty="0" err="1"/>
              <a:t>une</a:t>
            </a:r>
            <a:r>
              <a:rPr lang="en-GB" sz="2800" dirty="0"/>
              <a:t> bonne </a:t>
            </a:r>
            <a:r>
              <a:rPr lang="en-GB" sz="2800" dirty="0" err="1"/>
              <a:t>connaissance</a:t>
            </a:r>
            <a:r>
              <a:rPr lang="en-GB" sz="2800" dirty="0"/>
              <a:t> de </a:t>
            </a:r>
            <a:r>
              <a:rPr lang="en-GB" sz="2800" dirty="0" err="1"/>
              <a:t>ce</a:t>
            </a:r>
            <a:r>
              <a:rPr lang="en-GB" sz="2800" dirty="0"/>
              <a:t> que font </a:t>
            </a:r>
            <a:r>
              <a:rPr lang="en-GB" sz="2800" dirty="0" err="1"/>
              <a:t>vos</a:t>
            </a:r>
            <a:r>
              <a:rPr lang="en-GB" sz="2800" dirty="0"/>
              <a:t> enfants sur </a:t>
            </a:r>
            <a:r>
              <a:rPr lang="en-GB" sz="2800" dirty="0" err="1"/>
              <a:t>l'Internet</a:t>
            </a:r>
            <a:endParaRPr lang="en-US" sz="2800" dirty="0"/>
          </a:p>
        </p:txBody>
      </p:sp>
      <p:pic>
        <p:nvPicPr>
          <p:cNvPr id="5" name="Content Placeholder 5" descr="A person sitting in a library&#10;&#10;Description automatically generated">
            <a:extLst>
              <a:ext uri="{FF2B5EF4-FFF2-40B4-BE49-F238E27FC236}">
                <a16:creationId xmlns:a16="http://schemas.microsoft.com/office/drawing/2014/main" id="{1CE8FC5C-5DBF-415B-90AC-2CFDE6BD2493}"/>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l="24165" r="24165"/>
          <a:stretch/>
        </p:blipFill>
        <p:spPr>
          <a:xfrm>
            <a:off x="0" y="0"/>
            <a:ext cx="4876800" cy="6294438"/>
          </a:xfrm>
        </p:spPr>
      </p:pic>
    </p:spTree>
    <p:extLst>
      <p:ext uri="{BB962C8B-B14F-4D97-AF65-F5344CB8AC3E}">
        <p14:creationId xmlns:p14="http://schemas.microsoft.com/office/powerpoint/2010/main" val="1376217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02F5B71-4F06-4525-8AE9-0063B61AC11F}"/>
              </a:ext>
            </a:extLst>
          </p:cNvPr>
          <p:cNvSpPr>
            <a:spLocks noGrp="1"/>
          </p:cNvSpPr>
          <p:nvPr>
            <p:ph type="body" sz="half" idx="2"/>
          </p:nvPr>
        </p:nvSpPr>
        <p:spPr>
          <a:xfrm>
            <a:off x="7253794" y="1950842"/>
            <a:ext cx="4302118" cy="4040259"/>
          </a:xfrm>
        </p:spPr>
        <p:txBody>
          <a:bodyPr/>
          <a:lstStyle/>
          <a:p>
            <a:pPr marL="285750" indent="-285750">
              <a:buFont typeface="Arial" panose="020B0604020202020204" pitchFamily="34" charset="0"/>
              <a:buChar char="•"/>
            </a:pPr>
            <a:r>
              <a:rPr lang="fr-FR" noProof="0" dirty="0"/>
              <a:t>Il y a souvent une différence entre la catégorie d'âge mentionnée dans une boutique d'applications et celle définie dans les conditions générales d'utilisation.</a:t>
            </a:r>
          </a:p>
          <a:p>
            <a:pPr marL="285750" indent="-285750">
              <a:buFont typeface="Arial" panose="020B0604020202020204" pitchFamily="34" charset="0"/>
              <a:buChar char="•"/>
            </a:pPr>
            <a:r>
              <a:rPr lang="fr-FR" noProof="0" dirty="0"/>
              <a:t>Recherchez une application en particulier et déterminez si elle convient à votre enfant.</a:t>
            </a:r>
          </a:p>
          <a:p>
            <a:endParaRPr lang="en-US" dirty="0"/>
          </a:p>
        </p:txBody>
      </p:sp>
      <p:sp>
        <p:nvSpPr>
          <p:cNvPr id="7" name="Title 6">
            <a:extLst>
              <a:ext uri="{FF2B5EF4-FFF2-40B4-BE49-F238E27FC236}">
                <a16:creationId xmlns:a16="http://schemas.microsoft.com/office/drawing/2014/main" id="{98AC03E8-74D7-4603-8B3F-0BDA828E338A}"/>
              </a:ext>
            </a:extLst>
          </p:cNvPr>
          <p:cNvSpPr>
            <a:spLocks noGrp="1"/>
          </p:cNvSpPr>
          <p:nvPr>
            <p:ph type="title"/>
          </p:nvPr>
        </p:nvSpPr>
        <p:spPr>
          <a:xfrm>
            <a:off x="7171315" y="819969"/>
            <a:ext cx="4804019" cy="635902"/>
          </a:xfrm>
        </p:spPr>
        <p:txBody>
          <a:bodyPr/>
          <a:lstStyle/>
          <a:p>
            <a:r>
              <a:rPr lang="en-GB" sz="2800" dirty="0"/>
              <a:t>KA6: Tenez </a:t>
            </a:r>
            <a:r>
              <a:rPr lang="en-GB" sz="2800" dirty="0" err="1"/>
              <a:t>compte</a:t>
            </a:r>
            <a:r>
              <a:rPr lang="en-GB" sz="2800" dirty="0"/>
              <a:t> de </a:t>
            </a:r>
            <a:r>
              <a:rPr lang="en-GB" sz="2800" dirty="0" err="1"/>
              <a:t>l'âge</a:t>
            </a:r>
            <a:r>
              <a:rPr lang="en-GB" sz="2800" dirty="0"/>
              <a:t> du </a:t>
            </a:r>
            <a:r>
              <a:rPr lang="en-GB" sz="2800" dirty="0" err="1"/>
              <a:t>consentement</a:t>
            </a:r>
            <a:r>
              <a:rPr lang="en-GB" sz="2800" dirty="0"/>
              <a:t> numérique</a:t>
            </a:r>
            <a:endParaRPr lang="en-US" sz="2800" dirty="0"/>
          </a:p>
        </p:txBody>
      </p:sp>
      <p:sp>
        <p:nvSpPr>
          <p:cNvPr id="2" name="Picture Placeholder 1"/>
          <p:cNvSpPr>
            <a:spLocks noGrp="1"/>
          </p:cNvSpPr>
          <p:nvPr>
            <p:ph type="pic" idx="1"/>
          </p:nvPr>
        </p:nvSpPr>
        <p:spPr/>
      </p:sp>
      <p:pic>
        <p:nvPicPr>
          <p:cNvPr id="9" name="Picture 2" descr="Image result for age ratings online">
            <a:extLst>
              <a:ext uri="{FF2B5EF4-FFF2-40B4-BE49-F238E27FC236}">
                <a16:creationId xmlns:a16="http://schemas.microsoft.com/office/drawing/2014/main" id="{D7EBEA24-A79E-42AA-8219-3E95B4060D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07" t="-33545" r="110" b="-31862"/>
          <a:stretch/>
        </p:blipFill>
        <p:spPr bwMode="auto">
          <a:xfrm>
            <a:off x="563" y="-41563"/>
            <a:ext cx="7006107" cy="6165272"/>
          </a:xfrm>
          <a:prstGeom prst="rect">
            <a:avLst/>
          </a:prstGeom>
          <a:solidFill>
            <a:srgbClr val="00CD00"/>
          </a:solidFill>
        </p:spPr>
      </p:pic>
    </p:spTree>
    <p:extLst>
      <p:ext uri="{BB962C8B-B14F-4D97-AF65-F5344CB8AC3E}">
        <p14:creationId xmlns:p14="http://schemas.microsoft.com/office/powerpoint/2010/main" val="345485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C77D32B-6EB7-4852-A60D-98B428DD8579}"/>
              </a:ext>
            </a:extLst>
          </p:cNvPr>
          <p:cNvSpPr>
            <a:spLocks noGrp="1"/>
          </p:cNvSpPr>
          <p:nvPr>
            <p:ph type="body" sz="half" idx="2"/>
          </p:nvPr>
        </p:nvSpPr>
        <p:spPr>
          <a:xfrm>
            <a:off x="7286451" y="2309932"/>
            <a:ext cx="4302118" cy="3641014"/>
          </a:xfrm>
        </p:spPr>
        <p:txBody>
          <a:bodyPr/>
          <a:lstStyle/>
          <a:p>
            <a:pPr marL="285750" indent="-285750">
              <a:buFont typeface="Arial" panose="020B0604020202020204" pitchFamily="34" charset="0"/>
              <a:buChar char="•"/>
            </a:pPr>
            <a:r>
              <a:rPr lang="fr-FR" noProof="0" dirty="0"/>
              <a:t>De nombreux dispositifs et jeux ainsi que de nombreuses applications peuvent être utilisés pour faire des achats.</a:t>
            </a:r>
          </a:p>
          <a:p>
            <a:pPr marL="285750" indent="-285750">
              <a:buFont typeface="Arial" panose="020B0604020202020204" pitchFamily="34" charset="0"/>
              <a:buChar char="•"/>
            </a:pPr>
            <a:r>
              <a:rPr lang="fr-FR" noProof="0" dirty="0"/>
              <a:t>Paramétrez le dispositif afin qu'il faille entrer un mot de passe ou un code PIN pour pouvoir faire des achats.</a:t>
            </a:r>
          </a:p>
          <a:p>
            <a:pPr marL="285750" indent="-285750">
              <a:buFont typeface="Arial" panose="020B0604020202020204" pitchFamily="34" charset="0"/>
              <a:buChar char="•"/>
            </a:pPr>
            <a:r>
              <a:rPr lang="fr-FR" noProof="0" dirty="0"/>
              <a:t>Dialoguez avec vos enfants au sujet de l'utilisation de monnaies virtuelles (dans le jeu).</a:t>
            </a:r>
          </a:p>
          <a:p>
            <a:pPr marL="285750" indent="-285750">
              <a:buFont typeface="Arial" panose="020B0604020202020204" pitchFamily="34" charset="0"/>
              <a:buChar char="•"/>
            </a:pPr>
            <a:endParaRPr lang="en-US" dirty="0"/>
          </a:p>
        </p:txBody>
      </p:sp>
      <p:sp>
        <p:nvSpPr>
          <p:cNvPr id="4" name="Title 3">
            <a:extLst>
              <a:ext uri="{FF2B5EF4-FFF2-40B4-BE49-F238E27FC236}">
                <a16:creationId xmlns:a16="http://schemas.microsoft.com/office/drawing/2014/main" id="{44156B36-7250-46C6-ABFD-537D8F4782DD}"/>
              </a:ext>
            </a:extLst>
          </p:cNvPr>
          <p:cNvSpPr>
            <a:spLocks noGrp="1"/>
          </p:cNvSpPr>
          <p:nvPr>
            <p:ph type="title"/>
          </p:nvPr>
        </p:nvSpPr>
        <p:spPr>
          <a:xfrm>
            <a:off x="7171316" y="819969"/>
            <a:ext cx="5279302" cy="635902"/>
          </a:xfrm>
        </p:spPr>
        <p:txBody>
          <a:bodyPr/>
          <a:lstStyle/>
          <a:p>
            <a:r>
              <a:rPr lang="fr-FR" sz="2800" noProof="0" dirty="0"/>
              <a:t>KA7: Contrôlez l'utilisation </a:t>
            </a:r>
            <a:br>
              <a:rPr lang="fr-FR" sz="2800" noProof="0" dirty="0"/>
            </a:br>
            <a:r>
              <a:rPr lang="fr-FR" sz="2800" noProof="0" dirty="0"/>
              <a:t>des cartes de crédit et </a:t>
            </a:r>
            <a:br>
              <a:rPr lang="fr-FR" sz="2800" noProof="0" dirty="0"/>
            </a:br>
            <a:r>
              <a:rPr lang="fr-FR" sz="2800" noProof="0" dirty="0"/>
              <a:t>autres moyens de paiement</a:t>
            </a:r>
          </a:p>
        </p:txBody>
      </p:sp>
      <p:pic>
        <p:nvPicPr>
          <p:cNvPr id="5" name="Content Placeholder 5" descr="A picture containing game, drawing&#10;&#10;Description automatically generated">
            <a:extLst>
              <a:ext uri="{FF2B5EF4-FFF2-40B4-BE49-F238E27FC236}">
                <a16:creationId xmlns:a16="http://schemas.microsoft.com/office/drawing/2014/main" id="{90B703F2-5BAA-4170-8297-AAC40E44A5A1}"/>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21576" r="21576"/>
          <a:stretch>
            <a:fillRect/>
          </a:stretch>
        </p:blipFill>
        <p:spPr>
          <a:xfrm>
            <a:off x="-2107" y="0"/>
            <a:ext cx="7010400" cy="6165850"/>
          </a:xfrm>
        </p:spPr>
      </p:pic>
    </p:spTree>
    <p:extLst>
      <p:ext uri="{BB962C8B-B14F-4D97-AF65-F5344CB8AC3E}">
        <p14:creationId xmlns:p14="http://schemas.microsoft.com/office/powerpoint/2010/main" val="1641090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975089-2F44-4A45-AB76-174FB2BB53C4}"/>
              </a:ext>
            </a:extLst>
          </p:cNvPr>
          <p:cNvSpPr>
            <a:spLocks noGrp="1"/>
          </p:cNvSpPr>
          <p:nvPr>
            <p:ph type="body" sz="half" idx="2"/>
          </p:nvPr>
        </p:nvSpPr>
        <p:spPr>
          <a:xfrm>
            <a:off x="7275565" y="2242215"/>
            <a:ext cx="4302118" cy="4057073"/>
          </a:xfrm>
        </p:spPr>
        <p:txBody>
          <a:bodyPr/>
          <a:lstStyle/>
          <a:p>
            <a:pPr marL="285750" indent="-285750">
              <a:buFont typeface="Arial" panose="020B0604020202020204" pitchFamily="34" charset="0"/>
              <a:buChar char="•"/>
            </a:pPr>
            <a:r>
              <a:rPr lang="fr-FR" noProof="0" dirty="0"/>
              <a:t>Encouragez vos enfants à se confier à vous s'ils rencontrent un problème, mais assurez-vous </a:t>
            </a:r>
            <a:r>
              <a:rPr lang="fr-FR" dirty="0"/>
              <a:t>également qu'ils connaissent les mécanismes de signalement en ligne</a:t>
            </a:r>
            <a:r>
              <a:rPr lang="fr-FR" noProof="0" dirty="0"/>
              <a:t>. </a:t>
            </a:r>
          </a:p>
          <a:p>
            <a:pPr marL="285750" indent="-285750">
              <a:buFont typeface="Arial" panose="020B0604020202020204" pitchFamily="34" charset="0"/>
              <a:buChar char="•"/>
            </a:pPr>
            <a:r>
              <a:rPr lang="fr-FR" dirty="0"/>
              <a:t>Étudiez ensemble les différentes options de signalement et la manière de modifier/d'actualiser les paramètres de confidentialité</a:t>
            </a:r>
            <a:r>
              <a:rPr lang="fr-FR" noProof="0" dirty="0"/>
              <a:t>.</a:t>
            </a:r>
          </a:p>
          <a:p>
            <a:pPr marL="285750" indent="-285750">
              <a:buFont typeface="Arial" panose="020B0604020202020204" pitchFamily="34" charset="0"/>
              <a:buChar char="•"/>
            </a:pPr>
            <a:r>
              <a:rPr lang="fr-FR" noProof="0" dirty="0"/>
              <a:t>Donnez aux enfants les moyens d'avoir le contrôle sur la situation.</a:t>
            </a:r>
          </a:p>
          <a:p>
            <a:pPr marL="285750" indent="-285750">
              <a:buFont typeface="Arial" panose="020B0604020202020204" pitchFamily="34" charset="0"/>
              <a:buChar char="•"/>
            </a:pPr>
            <a:endParaRPr lang="en-US" dirty="0"/>
          </a:p>
        </p:txBody>
      </p:sp>
      <p:sp>
        <p:nvSpPr>
          <p:cNvPr id="4" name="Title 3">
            <a:extLst>
              <a:ext uri="{FF2B5EF4-FFF2-40B4-BE49-F238E27FC236}">
                <a16:creationId xmlns:a16="http://schemas.microsoft.com/office/drawing/2014/main" id="{511245E6-354C-48F5-9DE7-77533E171C1A}"/>
              </a:ext>
            </a:extLst>
          </p:cNvPr>
          <p:cNvSpPr>
            <a:spLocks noGrp="1"/>
          </p:cNvSpPr>
          <p:nvPr>
            <p:ph type="title"/>
          </p:nvPr>
        </p:nvSpPr>
        <p:spPr>
          <a:xfrm>
            <a:off x="7224261" y="749212"/>
            <a:ext cx="4760910" cy="635902"/>
          </a:xfrm>
        </p:spPr>
        <p:txBody>
          <a:bodyPr/>
          <a:lstStyle/>
          <a:p>
            <a:r>
              <a:rPr lang="en-GB" sz="2800" dirty="0"/>
              <a:t>K</a:t>
            </a:r>
            <a:r>
              <a:rPr lang="fr-FR" sz="2800" noProof="0" dirty="0"/>
              <a:t>A8: Sachez comment signaler les problèmes </a:t>
            </a:r>
            <a:br>
              <a:rPr lang="fr-FR" sz="2800" noProof="0" dirty="0"/>
            </a:br>
            <a:r>
              <a:rPr lang="fr-FR" sz="2800" noProof="0" dirty="0"/>
              <a:t>en ligne</a:t>
            </a:r>
          </a:p>
        </p:txBody>
      </p:sp>
      <p:sp>
        <p:nvSpPr>
          <p:cNvPr id="2" name="Picture Placeholder 1"/>
          <p:cNvSpPr>
            <a:spLocks noGrp="1"/>
          </p:cNvSpPr>
          <p:nvPr>
            <p:ph type="pic" idx="1"/>
          </p:nvPr>
        </p:nvSpPr>
        <p:spPr/>
      </p:sp>
      <p:pic>
        <p:nvPicPr>
          <p:cNvPr id="7" name="Content Placeholder 5" descr="A close up of a keyboard&#10;&#10;Description automatically generated">
            <a:extLst>
              <a:ext uri="{FF2B5EF4-FFF2-40B4-BE49-F238E27FC236}">
                <a16:creationId xmlns:a16="http://schemas.microsoft.com/office/drawing/2014/main" id="{EA85FC0B-8E35-4B22-9468-A8AF681FB634}"/>
              </a:ext>
            </a:extLst>
          </p:cNvPr>
          <p:cNvPicPr>
            <a:picLocks noChangeAspect="1"/>
          </p:cNvPicPr>
          <p:nvPr/>
        </p:nvPicPr>
        <p:blipFill>
          <a:blip r:embed="rId3" cstate="print">
            <a:extLst>
              <a:ext uri="{28A0092B-C50C-407E-A947-70E740481C1C}">
                <a14:useLocalDpi xmlns:a14="http://schemas.microsoft.com/office/drawing/2010/main" val="0"/>
              </a:ext>
            </a:extLst>
          </a:blip>
          <a:srcRect l="12092" r="12092"/>
          <a:stretch>
            <a:fillRect/>
          </a:stretch>
        </p:blipFill>
        <p:spPr>
          <a:xfrm>
            <a:off x="0" y="-41564"/>
            <a:ext cx="7011988" cy="6165850"/>
          </a:xfrm>
          <a:prstGeom prst="rect">
            <a:avLst/>
          </a:prstGeom>
          <a:solidFill>
            <a:srgbClr val="F4F4F4"/>
          </a:solidFill>
        </p:spPr>
      </p:pic>
    </p:spTree>
    <p:extLst>
      <p:ext uri="{BB962C8B-B14F-4D97-AF65-F5344CB8AC3E}">
        <p14:creationId xmlns:p14="http://schemas.microsoft.com/office/powerpoint/2010/main" val="3256641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406891E-4856-414B-8F6D-18BC1C48C9CC}"/>
              </a:ext>
            </a:extLst>
          </p:cNvPr>
          <p:cNvSpPr>
            <a:spLocks noGrp="1"/>
          </p:cNvSpPr>
          <p:nvPr>
            <p:ph type="body" sz="half" idx="2"/>
          </p:nvPr>
        </p:nvSpPr>
        <p:spPr>
          <a:xfrm>
            <a:off x="7313665" y="1932213"/>
            <a:ext cx="4299578" cy="4031673"/>
          </a:xfrm>
        </p:spPr>
        <p:txBody>
          <a:bodyPr/>
          <a:lstStyle/>
          <a:p>
            <a:pPr marL="285750" indent="-285750">
              <a:buFont typeface="Arial" panose="020B0604020202020204" pitchFamily="34" charset="0"/>
              <a:buChar char="•"/>
            </a:pPr>
            <a:r>
              <a:rPr lang="fr-FR" noProof="0" dirty="0"/>
              <a:t>Soyez conscients que la publicité peut être inappropriée ou trompeuse.</a:t>
            </a:r>
          </a:p>
          <a:p>
            <a:pPr marL="285750" indent="-285750">
              <a:buFont typeface="Arial" panose="020B0604020202020204" pitchFamily="34" charset="0"/>
              <a:buChar char="•"/>
            </a:pPr>
            <a:r>
              <a:rPr lang="fr-FR" noProof="0" dirty="0"/>
              <a:t>Discutez avec les enfants de la façon de bloquer ou de signaler des publicités.</a:t>
            </a:r>
          </a:p>
          <a:p>
            <a:pPr marL="285750" indent="-285750">
              <a:buFont typeface="Arial" panose="020B0604020202020204" pitchFamily="34" charset="0"/>
              <a:buChar char="•"/>
            </a:pPr>
            <a:r>
              <a:rPr lang="fr-FR" noProof="0" dirty="0"/>
              <a:t>Le proverbe "S</a:t>
            </a:r>
            <a:r>
              <a:rPr lang="fr-FR" dirty="0"/>
              <a:t>i quelque chose a l'air d'être trop beau pour être vrai, c'est très probablement le cas" prend ici tout son sens</a:t>
            </a:r>
            <a:r>
              <a:rPr lang="fr-FR" noProof="0" dirty="0"/>
              <a:t>.</a:t>
            </a:r>
          </a:p>
          <a:p>
            <a:pPr marL="285750" indent="-285750">
              <a:buFont typeface="Arial" panose="020B0604020202020204" pitchFamily="34" charset="0"/>
              <a:buChar char="•"/>
            </a:pPr>
            <a:endParaRPr lang="en-US" dirty="0"/>
          </a:p>
        </p:txBody>
      </p:sp>
      <p:sp>
        <p:nvSpPr>
          <p:cNvPr id="5" name="Title 4">
            <a:extLst>
              <a:ext uri="{FF2B5EF4-FFF2-40B4-BE49-F238E27FC236}">
                <a16:creationId xmlns:a16="http://schemas.microsoft.com/office/drawing/2014/main" id="{83AA2553-C145-46EF-B0BC-5809DBCFFF89}"/>
              </a:ext>
            </a:extLst>
          </p:cNvPr>
          <p:cNvSpPr>
            <a:spLocks noGrp="1"/>
          </p:cNvSpPr>
          <p:nvPr>
            <p:ph type="title"/>
          </p:nvPr>
        </p:nvSpPr>
        <p:spPr>
          <a:xfrm>
            <a:off x="7270122" y="814526"/>
            <a:ext cx="4903171" cy="635902"/>
          </a:xfrm>
        </p:spPr>
        <p:txBody>
          <a:bodyPr/>
          <a:lstStyle/>
          <a:p>
            <a:r>
              <a:rPr lang="fr-FR" sz="2800" noProof="0" dirty="0"/>
              <a:t>KA9: Comprenez comment fonctionne la publicité</a:t>
            </a:r>
          </a:p>
        </p:txBody>
      </p:sp>
      <p:sp>
        <p:nvSpPr>
          <p:cNvPr id="2" name="Picture Placeholder 1"/>
          <p:cNvSpPr>
            <a:spLocks noGrp="1"/>
          </p:cNvSpPr>
          <p:nvPr>
            <p:ph type="pic" idx="1"/>
          </p:nvPr>
        </p:nvSpPr>
        <p:spPr/>
      </p:sp>
      <p:pic>
        <p:nvPicPr>
          <p:cNvPr id="6" name="Content Placeholder 5">
            <a:extLst>
              <a:ext uri="{FF2B5EF4-FFF2-40B4-BE49-F238E27FC236}">
                <a16:creationId xmlns:a16="http://schemas.microsoft.com/office/drawing/2014/main" id="{ACF7D812-B487-43F5-9329-AA559E4B59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41" b="3741"/>
          <a:stretch/>
        </p:blipFill>
        <p:spPr>
          <a:xfrm>
            <a:off x="0" y="1"/>
            <a:ext cx="7011358" cy="6165272"/>
          </a:xfrm>
          <a:prstGeom prst="rect">
            <a:avLst/>
          </a:prstGeom>
          <a:solidFill>
            <a:srgbClr val="F4F4F4"/>
          </a:solidFill>
        </p:spPr>
      </p:pic>
    </p:spTree>
    <p:extLst>
      <p:ext uri="{BB962C8B-B14F-4D97-AF65-F5344CB8AC3E}">
        <p14:creationId xmlns:p14="http://schemas.microsoft.com/office/powerpoint/2010/main" val="3062252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4D512D-2261-4158-AF5E-13093B34AC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371" t="2352" r="34323" b="9672"/>
          <a:stretch/>
        </p:blipFill>
        <p:spPr>
          <a:xfrm>
            <a:off x="-1" y="1"/>
            <a:ext cx="4878253" cy="6178730"/>
          </a:xfrm>
          <a:prstGeom prst="rect">
            <a:avLst/>
          </a:prstGeom>
        </p:spPr>
      </p:pic>
      <p:sp>
        <p:nvSpPr>
          <p:cNvPr id="12" name="Text Placeholder 11">
            <a:extLst>
              <a:ext uri="{FF2B5EF4-FFF2-40B4-BE49-F238E27FC236}">
                <a16:creationId xmlns:a16="http://schemas.microsoft.com/office/drawing/2014/main" id="{93E41D4B-4287-4D48-BD73-542E6AB59E85}"/>
              </a:ext>
            </a:extLst>
          </p:cNvPr>
          <p:cNvSpPr>
            <a:spLocks noGrp="1"/>
          </p:cNvSpPr>
          <p:nvPr>
            <p:ph type="body" sz="half" idx="2"/>
          </p:nvPr>
        </p:nvSpPr>
        <p:spPr>
          <a:xfrm>
            <a:off x="5169884" y="1807686"/>
            <a:ext cx="5411030" cy="4257834"/>
          </a:xfrm>
        </p:spPr>
        <p:txBody>
          <a:bodyPr/>
          <a:lstStyle/>
          <a:p>
            <a:pPr marL="285750" indent="-285750">
              <a:buFont typeface="Arial" panose="020B0604020202020204" pitchFamily="34" charset="0"/>
              <a:buChar char="•"/>
            </a:pPr>
            <a:r>
              <a:rPr lang="fr-FR" noProof="0" dirty="0"/>
              <a:t>Donner un aperçu de ce que les enfants et les jeunes font quand ils sont en ligne</a:t>
            </a:r>
          </a:p>
          <a:p>
            <a:pPr marL="285750" indent="-285750">
              <a:buFont typeface="Arial" panose="020B0604020202020204" pitchFamily="34" charset="0"/>
              <a:buChar char="•"/>
            </a:pPr>
            <a:r>
              <a:rPr lang="fr-FR" noProof="0" dirty="0"/>
              <a:t>Examiner les risques auxquels ils </a:t>
            </a:r>
            <a:r>
              <a:rPr lang="fr-FR" dirty="0"/>
              <a:t>sont exposés et</a:t>
            </a:r>
            <a:r>
              <a:rPr lang="fr-FR" noProof="0" dirty="0"/>
              <a:t> les possibilités qui leur sont </a:t>
            </a:r>
            <a:r>
              <a:rPr lang="fr-FR" dirty="0"/>
              <a:t>offertes </a:t>
            </a:r>
            <a:r>
              <a:rPr lang="fr-FR" noProof="0" dirty="0"/>
              <a:t>et fournir des éléments concrets sur les difficultés qu'ils sont le plus susceptibles de rencontrer</a:t>
            </a:r>
          </a:p>
          <a:p>
            <a:pPr marL="285750" indent="-285750">
              <a:buFont typeface="Arial" panose="020B0604020202020204" pitchFamily="34" charset="0"/>
              <a:buChar char="•"/>
            </a:pPr>
            <a:r>
              <a:rPr lang="fr-FR" dirty="0"/>
              <a:t>Proposer des stratégies que les parents, les personnes s'occupant d'enfants et les tuteurs peuvent utiliser pour accompagner les enfants et garantir leur sécurité lorsqu'ils sont en ligne, grâce à des solutions aussi bien techniques que pratiques</a:t>
            </a:r>
            <a:endParaRPr lang="fr-FR" noProof="0" dirty="0"/>
          </a:p>
        </p:txBody>
      </p:sp>
      <p:sp>
        <p:nvSpPr>
          <p:cNvPr id="4" name="Title 3">
            <a:extLst>
              <a:ext uri="{FF2B5EF4-FFF2-40B4-BE49-F238E27FC236}">
                <a16:creationId xmlns:a16="http://schemas.microsoft.com/office/drawing/2014/main" id="{CDA3A35C-EB03-414D-97C7-E6FA4D4EA6E6}"/>
              </a:ext>
            </a:extLst>
          </p:cNvPr>
          <p:cNvSpPr>
            <a:spLocks noGrp="1"/>
          </p:cNvSpPr>
          <p:nvPr>
            <p:ph type="title"/>
          </p:nvPr>
        </p:nvSpPr>
        <p:spPr>
          <a:xfrm>
            <a:off x="5036094" y="876119"/>
            <a:ext cx="8123237" cy="636587"/>
          </a:xfrm>
        </p:spPr>
        <p:txBody>
          <a:bodyPr/>
          <a:lstStyle/>
          <a:p>
            <a:r>
              <a:rPr lang="fr-FR" dirty="0"/>
              <a:t>Principaux objectifs</a:t>
            </a:r>
            <a:endParaRPr lang="fr-FR" noProof="0" dirty="0"/>
          </a:p>
        </p:txBody>
      </p:sp>
    </p:spTree>
    <p:extLst>
      <p:ext uri="{BB962C8B-B14F-4D97-AF65-F5344CB8AC3E}">
        <p14:creationId xmlns:p14="http://schemas.microsoft.com/office/powerpoint/2010/main" val="3454292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descr="A picture containing person, indoor, boy, child&#10;&#10;Description automatically generated">
            <a:extLst>
              <a:ext uri="{FF2B5EF4-FFF2-40B4-BE49-F238E27FC236}">
                <a16:creationId xmlns:a16="http://schemas.microsoft.com/office/drawing/2014/main" id="{56B336B5-E532-4204-A83F-F6B187160984}"/>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12103" r="12103"/>
          <a:stretch/>
        </p:blipFill>
        <p:spPr/>
      </p:pic>
      <p:sp>
        <p:nvSpPr>
          <p:cNvPr id="3" name="Text Placeholder 2">
            <a:extLst>
              <a:ext uri="{FF2B5EF4-FFF2-40B4-BE49-F238E27FC236}">
                <a16:creationId xmlns:a16="http://schemas.microsoft.com/office/drawing/2014/main" id="{0647A7C4-83A2-4355-9FE4-EE63017C4FC8}"/>
              </a:ext>
            </a:extLst>
          </p:cNvPr>
          <p:cNvSpPr>
            <a:spLocks noGrp="1"/>
          </p:cNvSpPr>
          <p:nvPr>
            <p:ph type="body" sz="half" idx="2"/>
          </p:nvPr>
        </p:nvSpPr>
        <p:spPr>
          <a:xfrm>
            <a:off x="7171315" y="1941044"/>
            <a:ext cx="4302118" cy="4031672"/>
          </a:xfrm>
        </p:spPr>
        <p:txBody>
          <a:bodyPr/>
          <a:lstStyle/>
          <a:p>
            <a:pPr marL="285750" indent="-285750">
              <a:buFont typeface="Arial" panose="020B0604020202020204" pitchFamily="34" charset="0"/>
              <a:buChar char="•"/>
            </a:pPr>
            <a:r>
              <a:rPr lang="fr-FR" dirty="0"/>
              <a:t>Faites en sorte que vos enfants n'aient pas peur de demander de l'aide s'ils rencontrent un problème</a:t>
            </a:r>
            <a:r>
              <a:rPr lang="fr-FR" noProof="0" dirty="0"/>
              <a:t>.</a:t>
            </a:r>
          </a:p>
          <a:p>
            <a:pPr marL="285750" indent="-285750">
              <a:buFont typeface="Arial" panose="020B0604020202020204" pitchFamily="34" charset="0"/>
              <a:buChar char="•"/>
            </a:pPr>
            <a:r>
              <a:rPr lang="fr-FR" noProof="0" dirty="0"/>
              <a:t>Ayez la bonne réaction – Cessez toute activité et écoutez ce qu'ils ont à vous dire. Ce qui s'est produit n'est pas nécessairement leur faute, et même si c'est le cas, souvenez-vous qu'ils sont venus trouver un soutien auprès de vous et que c'est ce dont ils ont besoin. </a:t>
            </a:r>
            <a:r>
              <a:rPr lang="fr-FR" dirty="0"/>
              <a:t>Vous voulez qu'ils se confient de nouveau à vous dans le futur, s'ils sont confrontés à un problème. Votre réaction déterminera s'ils le feront à nouveau ou non.</a:t>
            </a:r>
            <a:endParaRPr lang="en-GB" dirty="0"/>
          </a:p>
          <a:p>
            <a:pPr marL="285750" indent="-285750">
              <a:buFont typeface="Arial" panose="020B0604020202020204" pitchFamily="34" charset="0"/>
              <a:buChar char="•"/>
            </a:pPr>
            <a:endParaRPr lang="en-US" dirty="0"/>
          </a:p>
        </p:txBody>
      </p:sp>
      <p:sp>
        <p:nvSpPr>
          <p:cNvPr id="4" name="Title 3">
            <a:extLst>
              <a:ext uri="{FF2B5EF4-FFF2-40B4-BE49-F238E27FC236}">
                <a16:creationId xmlns:a16="http://schemas.microsoft.com/office/drawing/2014/main" id="{8199842C-FB45-4DC3-930F-9545E01C4D60}"/>
              </a:ext>
            </a:extLst>
          </p:cNvPr>
          <p:cNvSpPr>
            <a:spLocks noGrp="1"/>
          </p:cNvSpPr>
          <p:nvPr>
            <p:ph type="title"/>
          </p:nvPr>
        </p:nvSpPr>
        <p:spPr>
          <a:xfrm>
            <a:off x="7171315" y="819969"/>
            <a:ext cx="4671435" cy="635902"/>
          </a:xfrm>
        </p:spPr>
        <p:txBody>
          <a:bodyPr/>
          <a:lstStyle/>
          <a:p>
            <a:r>
              <a:rPr lang="en-GB" sz="2800" dirty="0"/>
              <a:t>KA10: </a:t>
            </a:r>
            <a:r>
              <a:rPr lang="en-GB" sz="2800" dirty="0" err="1"/>
              <a:t>Instaurez</a:t>
            </a:r>
            <a:r>
              <a:rPr lang="en-GB" sz="2800" dirty="0"/>
              <a:t> un </a:t>
            </a:r>
            <a:r>
              <a:rPr lang="en-GB" sz="2800" dirty="0" err="1"/>
              <a:t>climat</a:t>
            </a:r>
            <a:r>
              <a:rPr lang="en-GB" sz="2800" dirty="0"/>
              <a:t> de </a:t>
            </a:r>
            <a:r>
              <a:rPr lang="en-GB" sz="2800" dirty="0" err="1"/>
              <a:t>soutien</a:t>
            </a:r>
            <a:endParaRPr lang="en-US" sz="2800" dirty="0"/>
          </a:p>
        </p:txBody>
      </p:sp>
    </p:spTree>
    <p:extLst>
      <p:ext uri="{BB962C8B-B14F-4D97-AF65-F5344CB8AC3E}">
        <p14:creationId xmlns:p14="http://schemas.microsoft.com/office/powerpoint/2010/main" val="3359344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DCBC66-9829-4D44-8FF9-2EB6C748A0ED}"/>
              </a:ext>
            </a:extLst>
          </p:cNvPr>
          <p:cNvSpPr>
            <a:spLocks noGrp="1"/>
          </p:cNvSpPr>
          <p:nvPr>
            <p:ph type="body" sz="half" idx="2"/>
          </p:nvPr>
        </p:nvSpPr>
        <p:spPr>
          <a:xfrm>
            <a:off x="7270122" y="2405742"/>
            <a:ext cx="4302118" cy="3993573"/>
          </a:xfrm>
        </p:spPr>
        <p:txBody>
          <a:bodyPr/>
          <a:lstStyle/>
          <a:p>
            <a:pPr marL="285750" indent="-285750">
              <a:buFont typeface="Arial" panose="020B0604020202020204" pitchFamily="34" charset="0"/>
              <a:buChar char="•"/>
            </a:pPr>
            <a:r>
              <a:rPr lang="fr-FR" noProof="0" dirty="0"/>
              <a:t>De </a:t>
            </a:r>
            <a:r>
              <a:rPr lang="fr-FR" dirty="0"/>
              <a:t>nombreux enfants parlent ou jouent à des jeux avec des inconnus en ligne – des personnes qu'ils n'ont jamais rencontrées dans la réalité</a:t>
            </a:r>
            <a:r>
              <a:rPr lang="fr-FR" noProof="0" dirty="0"/>
              <a:t>. </a:t>
            </a:r>
          </a:p>
          <a:p>
            <a:pPr marL="285750" indent="-285750">
              <a:buFont typeface="Arial" panose="020B0604020202020204" pitchFamily="34" charset="0"/>
              <a:buChar char="•"/>
            </a:pPr>
            <a:r>
              <a:rPr lang="fr-FR" dirty="0"/>
              <a:t>Ayez une discussion avec eux au sujet des personnes avec qui ils parlent en ligne</a:t>
            </a:r>
            <a:r>
              <a:rPr lang="fr-FR" noProof="0" dirty="0"/>
              <a:t>.</a:t>
            </a:r>
          </a:p>
          <a:p>
            <a:pPr marL="285750" indent="-285750">
              <a:buFont typeface="Arial" panose="020B0604020202020204" pitchFamily="34" charset="0"/>
              <a:buChar char="•"/>
            </a:pPr>
            <a:r>
              <a:rPr lang="fr-FR" dirty="0"/>
              <a:t>N'oubliez pas que le fait de discuter avec des inconnus en ligne n'est pas nécessairement dangereux, mais peut comporter des risques</a:t>
            </a:r>
            <a:r>
              <a:rPr lang="fr-FR" noProof="0" dirty="0"/>
              <a:t>.</a:t>
            </a:r>
          </a:p>
          <a:p>
            <a:pPr marL="285750" indent="-285750">
              <a:buFont typeface="Arial" panose="020B0604020202020204" pitchFamily="34" charset="0"/>
              <a:buChar char="•"/>
            </a:pPr>
            <a:endParaRPr lang="en-US" dirty="0"/>
          </a:p>
        </p:txBody>
      </p:sp>
      <p:sp>
        <p:nvSpPr>
          <p:cNvPr id="4" name="Title 3">
            <a:extLst>
              <a:ext uri="{FF2B5EF4-FFF2-40B4-BE49-F238E27FC236}">
                <a16:creationId xmlns:a16="http://schemas.microsoft.com/office/drawing/2014/main" id="{8CED0AD7-17DB-4ED6-B976-553E0CF9573A}"/>
              </a:ext>
            </a:extLst>
          </p:cNvPr>
          <p:cNvSpPr>
            <a:spLocks noGrp="1"/>
          </p:cNvSpPr>
          <p:nvPr>
            <p:ph type="title"/>
          </p:nvPr>
        </p:nvSpPr>
        <p:spPr>
          <a:xfrm>
            <a:off x="7171315" y="819969"/>
            <a:ext cx="4400925" cy="635902"/>
          </a:xfrm>
        </p:spPr>
        <p:txBody>
          <a:bodyPr/>
          <a:lstStyle/>
          <a:p>
            <a:r>
              <a:rPr lang="fr-FR" noProof="0" dirty="0"/>
              <a:t>KA11: Rencontrer des personnes dans la réalité et sur l'Internet</a:t>
            </a:r>
          </a:p>
        </p:txBody>
      </p:sp>
      <p:sp>
        <p:nvSpPr>
          <p:cNvPr id="2" name="Picture Placeholder 1"/>
          <p:cNvSpPr>
            <a:spLocks noGrp="1"/>
          </p:cNvSpPr>
          <p:nvPr>
            <p:ph type="pic" idx="1"/>
          </p:nvPr>
        </p:nvSpPr>
        <p:spPr/>
      </p:sp>
      <p:pic>
        <p:nvPicPr>
          <p:cNvPr id="6" name="Content Placeholder 5" descr="A picture containing person, indoor, table, boy&#10;&#10;Description automatically generated">
            <a:extLst>
              <a:ext uri="{FF2B5EF4-FFF2-40B4-BE49-F238E27FC236}">
                <a16:creationId xmlns:a16="http://schemas.microsoft.com/office/drawing/2014/main" id="{C949E089-3D45-4256-9FC1-C6D60B43D28A}"/>
              </a:ext>
            </a:extLst>
          </p:cNvPr>
          <p:cNvPicPr>
            <a:picLocks noChangeAspect="1"/>
          </p:cNvPicPr>
          <p:nvPr/>
        </p:nvPicPr>
        <p:blipFill>
          <a:blip r:embed="rId3" cstate="print">
            <a:extLst>
              <a:ext uri="{28A0092B-C50C-407E-A947-70E740481C1C}">
                <a14:useLocalDpi xmlns:a14="http://schemas.microsoft.com/office/drawing/2010/main" val="0"/>
              </a:ext>
            </a:extLst>
          </a:blip>
          <a:srcRect l="12092" r="12092"/>
          <a:stretch>
            <a:fillRect/>
          </a:stretch>
        </p:blipFill>
        <p:spPr>
          <a:xfrm>
            <a:off x="0" y="-41564"/>
            <a:ext cx="7011988" cy="6165850"/>
          </a:xfrm>
          <a:prstGeom prst="rect">
            <a:avLst/>
          </a:prstGeom>
          <a:solidFill>
            <a:srgbClr val="F4F4F4"/>
          </a:solidFill>
        </p:spPr>
      </p:pic>
    </p:spTree>
    <p:extLst>
      <p:ext uri="{BB962C8B-B14F-4D97-AF65-F5344CB8AC3E}">
        <p14:creationId xmlns:p14="http://schemas.microsoft.com/office/powerpoint/2010/main" val="4031018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04304A4-53A9-45A3-A126-0EA09228E998}"/>
              </a:ext>
            </a:extLst>
          </p:cNvPr>
          <p:cNvSpPr>
            <a:spLocks noGrp="1"/>
          </p:cNvSpPr>
          <p:nvPr>
            <p:ph type="body" sz="half" idx="2"/>
          </p:nvPr>
        </p:nvSpPr>
        <p:spPr>
          <a:xfrm>
            <a:off x="7270122" y="2315027"/>
            <a:ext cx="4302118" cy="3637973"/>
          </a:xfrm>
        </p:spPr>
        <p:txBody>
          <a:bodyPr/>
          <a:lstStyle/>
          <a:p>
            <a:pPr marL="285750" indent="-285750">
              <a:buFont typeface="Arial" panose="020B0604020202020204" pitchFamily="34" charset="0"/>
              <a:buChar char="•"/>
            </a:pPr>
            <a:r>
              <a:rPr lang="fr-FR" noProof="0" dirty="0"/>
              <a:t>Expliquez qu'il faut uniquement publier des informations que nous acceptons que d'autres puissent voir.</a:t>
            </a:r>
          </a:p>
          <a:p>
            <a:pPr marL="285750" indent="-285750">
              <a:buFont typeface="Arial" panose="020B0604020202020204" pitchFamily="34" charset="0"/>
              <a:buChar char="•"/>
            </a:pPr>
            <a:r>
              <a:rPr lang="fr-FR" noProof="0" dirty="0"/>
              <a:t>Les informations d'identification personnelle ne devraient pas être partagées publiquement. </a:t>
            </a:r>
          </a:p>
          <a:p>
            <a:pPr marL="285750" indent="-285750">
              <a:buFont typeface="Arial" panose="020B0604020202020204" pitchFamily="34" charset="0"/>
              <a:buChar char="•"/>
            </a:pPr>
            <a:r>
              <a:rPr lang="fr-FR" noProof="0" dirty="0"/>
              <a:t>Une fois que le contenu a été partagé, il peut être difficile de le modifier ou de le supprimer.</a:t>
            </a:r>
          </a:p>
          <a:p>
            <a:pPr marL="285750" indent="-285750">
              <a:buFont typeface="Arial" panose="020B0604020202020204" pitchFamily="34" charset="0"/>
              <a:buChar char="•"/>
            </a:pPr>
            <a:endParaRPr lang="en-US" dirty="0"/>
          </a:p>
        </p:txBody>
      </p:sp>
      <p:sp>
        <p:nvSpPr>
          <p:cNvPr id="4" name="Title 3">
            <a:extLst>
              <a:ext uri="{FF2B5EF4-FFF2-40B4-BE49-F238E27FC236}">
                <a16:creationId xmlns:a16="http://schemas.microsoft.com/office/drawing/2014/main" id="{7EDB7B0E-326A-46FE-A688-6776D911C711}"/>
              </a:ext>
            </a:extLst>
          </p:cNvPr>
          <p:cNvSpPr>
            <a:spLocks noGrp="1"/>
          </p:cNvSpPr>
          <p:nvPr>
            <p:ph type="title"/>
          </p:nvPr>
        </p:nvSpPr>
        <p:spPr>
          <a:xfrm>
            <a:off x="7171315" y="819969"/>
            <a:ext cx="4881137" cy="635902"/>
          </a:xfrm>
        </p:spPr>
        <p:txBody>
          <a:bodyPr/>
          <a:lstStyle/>
          <a:p>
            <a:r>
              <a:rPr lang="fr-FR" sz="2800" noProof="0" dirty="0"/>
              <a:t>KA12: Ayez une conversation sur l'importance des données personnelles</a:t>
            </a:r>
          </a:p>
        </p:txBody>
      </p:sp>
      <p:pic>
        <p:nvPicPr>
          <p:cNvPr id="6" name="Content Placeholder 5" descr="A person wearing a suit and tie&#10;&#10;Description automatically generated">
            <a:extLst>
              <a:ext uri="{FF2B5EF4-FFF2-40B4-BE49-F238E27FC236}">
                <a16:creationId xmlns:a16="http://schemas.microsoft.com/office/drawing/2014/main" id="{AEA842B9-8066-4879-BE95-75791EDC08C4}"/>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13593" r="13593"/>
          <a:stretch>
            <a:fillRect/>
          </a:stretch>
        </p:blipFill>
        <p:spPr/>
      </p:pic>
    </p:spTree>
    <p:extLst>
      <p:ext uri="{BB962C8B-B14F-4D97-AF65-F5344CB8AC3E}">
        <p14:creationId xmlns:p14="http://schemas.microsoft.com/office/powerpoint/2010/main" val="24273673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18CDD4-5ECD-4259-B01C-51EB61FA0232}"/>
              </a:ext>
            </a:extLst>
          </p:cNvPr>
          <p:cNvSpPr>
            <a:spLocks noGrp="1"/>
          </p:cNvSpPr>
          <p:nvPr>
            <p:ph type="body" sz="half" idx="2"/>
          </p:nvPr>
        </p:nvSpPr>
        <p:spPr>
          <a:xfrm>
            <a:off x="7253793" y="2322286"/>
            <a:ext cx="4302118" cy="3784600"/>
          </a:xfrm>
        </p:spPr>
        <p:txBody>
          <a:bodyPr/>
          <a:lstStyle/>
          <a:p>
            <a:pPr marL="285750" indent="-285750">
              <a:buFont typeface="Arial" panose="020B0604020202020204" pitchFamily="34" charset="0"/>
              <a:buChar char="•"/>
            </a:pPr>
            <a:r>
              <a:rPr lang="fr-FR" dirty="0"/>
              <a:t>Personne ne devrait partager des informations personnelles (y compris des photos) appartenant à d'autres personnes sans leur autorisation. Dans la pratique, cette règle n'est pas toujours respectée</a:t>
            </a:r>
            <a:r>
              <a:rPr lang="fr-FR" noProof="0" dirty="0"/>
              <a:t>.</a:t>
            </a:r>
          </a:p>
          <a:p>
            <a:pPr marL="285750" indent="-285750">
              <a:buFont typeface="Arial" panose="020B0604020202020204" pitchFamily="34" charset="0"/>
              <a:buChar char="•"/>
            </a:pPr>
            <a:r>
              <a:rPr lang="fr-FR" noProof="0" dirty="0"/>
              <a:t>Ayez une conversation sur la façon de préserver sa réputation en ligne. </a:t>
            </a:r>
          </a:p>
          <a:p>
            <a:pPr marL="285750" indent="-285750">
              <a:buFont typeface="Arial" panose="020B0604020202020204" pitchFamily="34" charset="0"/>
              <a:buChar char="•"/>
            </a:pPr>
            <a:r>
              <a:rPr lang="fr-FR" noProof="0" dirty="0"/>
              <a:t>En tant que parents, vous devez montrer l'exemple – vos enfants sont-ils d'accord pour que vous publiez des photos d'eux sur l'Internet?</a:t>
            </a:r>
          </a:p>
          <a:p>
            <a:pPr marL="285750" indent="-285750">
              <a:buFont typeface="Arial" panose="020B0604020202020204" pitchFamily="34" charset="0"/>
              <a:buChar char="•"/>
            </a:pPr>
            <a:r>
              <a:rPr lang="fr-FR" noProof="0" dirty="0"/>
              <a:t>S'ils publient des images ou si vous le faites, </a:t>
            </a:r>
            <a:r>
              <a:rPr lang="fr-FR" dirty="0"/>
              <a:t>il faut déterminer quelles autres informations personnelles pourraient y apparaître.</a:t>
            </a:r>
            <a:endParaRPr lang="fr-FR" noProof="0" dirty="0"/>
          </a:p>
          <a:p>
            <a:pPr marL="285750" indent="-285750">
              <a:buFont typeface="Arial" panose="020B0604020202020204" pitchFamily="34" charset="0"/>
              <a:buChar char="•"/>
            </a:pPr>
            <a:endParaRPr lang="en-US" dirty="0"/>
          </a:p>
        </p:txBody>
      </p:sp>
      <p:sp>
        <p:nvSpPr>
          <p:cNvPr id="4" name="Title 3">
            <a:extLst>
              <a:ext uri="{FF2B5EF4-FFF2-40B4-BE49-F238E27FC236}">
                <a16:creationId xmlns:a16="http://schemas.microsoft.com/office/drawing/2014/main" id="{136876D7-B8E4-4C0C-A499-75BC61C93A93}"/>
              </a:ext>
            </a:extLst>
          </p:cNvPr>
          <p:cNvSpPr>
            <a:spLocks noGrp="1"/>
          </p:cNvSpPr>
          <p:nvPr>
            <p:ph type="title"/>
          </p:nvPr>
        </p:nvSpPr>
        <p:spPr>
          <a:xfrm>
            <a:off x="7171315" y="819969"/>
            <a:ext cx="5491740" cy="635902"/>
          </a:xfrm>
        </p:spPr>
        <p:txBody>
          <a:bodyPr/>
          <a:lstStyle/>
          <a:p>
            <a:r>
              <a:rPr lang="fr-FR" sz="2800" noProof="0" dirty="0"/>
              <a:t>KA13: Ayez une conversation </a:t>
            </a:r>
            <a:br>
              <a:rPr lang="fr-FR" sz="2800" noProof="0" dirty="0"/>
            </a:br>
            <a:r>
              <a:rPr lang="fr-FR" sz="2800" noProof="0" dirty="0"/>
              <a:t>sur les conséquences de la publication d'images en ligne</a:t>
            </a:r>
          </a:p>
        </p:txBody>
      </p:sp>
      <p:pic>
        <p:nvPicPr>
          <p:cNvPr id="7" name="Content Placeholder 5" descr="A group of people on a beach&#10;&#10;Description automatically generated">
            <a:extLst>
              <a:ext uri="{FF2B5EF4-FFF2-40B4-BE49-F238E27FC236}">
                <a16:creationId xmlns:a16="http://schemas.microsoft.com/office/drawing/2014/main" id="{D25DDA0C-FBEE-4763-981A-5316C9C73C07}"/>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12237" r="12237"/>
          <a:stretch>
            <a:fillRect/>
          </a:stretch>
        </p:blipFill>
        <p:spPr/>
      </p:pic>
    </p:spTree>
    <p:extLst>
      <p:ext uri="{BB962C8B-B14F-4D97-AF65-F5344CB8AC3E}">
        <p14:creationId xmlns:p14="http://schemas.microsoft.com/office/powerpoint/2010/main" val="21513664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F0360D7-607B-4714-A753-324381D6F0FB}"/>
              </a:ext>
            </a:extLst>
          </p:cNvPr>
          <p:cNvSpPr txBox="1"/>
          <p:nvPr/>
        </p:nvSpPr>
        <p:spPr>
          <a:xfrm>
            <a:off x="3472543" y="2754086"/>
            <a:ext cx="5246914"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Merci!</a:t>
            </a:r>
          </a:p>
        </p:txBody>
      </p:sp>
      <p:pic>
        <p:nvPicPr>
          <p:cNvPr id="4" name="Picture 3">
            <a:extLst>
              <a:ext uri="{FF2B5EF4-FFF2-40B4-BE49-F238E27FC236}">
                <a16:creationId xmlns:a16="http://schemas.microsoft.com/office/drawing/2014/main" id="{DD1336FA-1F19-48B6-A579-3476B346834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204699" y="5914419"/>
            <a:ext cx="639990" cy="705454"/>
          </a:xfrm>
          <a:prstGeom prst="rect">
            <a:avLst/>
          </a:prstGeom>
        </p:spPr>
      </p:pic>
    </p:spTree>
    <p:extLst>
      <p:ext uri="{BB962C8B-B14F-4D97-AF65-F5344CB8AC3E}">
        <p14:creationId xmlns:p14="http://schemas.microsoft.com/office/powerpoint/2010/main" val="1495946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A3A35C-EB03-414D-97C7-E6FA4D4EA6E6}"/>
              </a:ext>
            </a:extLst>
          </p:cNvPr>
          <p:cNvSpPr>
            <a:spLocks noGrp="1"/>
          </p:cNvSpPr>
          <p:nvPr>
            <p:ph type="title"/>
          </p:nvPr>
        </p:nvSpPr>
        <p:spPr/>
        <p:txBody>
          <a:bodyPr/>
          <a:lstStyle/>
          <a:p>
            <a:r>
              <a:rPr lang="en-GB" dirty="0"/>
              <a:t>Aperçu</a:t>
            </a:r>
            <a:endParaRPr lang="en-US" dirty="0"/>
          </a:p>
        </p:txBody>
      </p:sp>
      <p:sp>
        <p:nvSpPr>
          <p:cNvPr id="3" name="Rectangle 2">
            <a:extLst>
              <a:ext uri="{FF2B5EF4-FFF2-40B4-BE49-F238E27FC236}">
                <a16:creationId xmlns:a16="http://schemas.microsoft.com/office/drawing/2014/main" id="{EA1DC82D-22D9-4632-BAD8-1AC447BE9060}"/>
              </a:ext>
            </a:extLst>
          </p:cNvPr>
          <p:cNvSpPr/>
          <p:nvPr/>
        </p:nvSpPr>
        <p:spPr>
          <a:xfrm>
            <a:off x="700450" y="1519661"/>
            <a:ext cx="8035925" cy="369332"/>
          </a:xfrm>
          <a:prstGeom prst="rect">
            <a:avLst/>
          </a:prstGeom>
        </p:spPr>
        <p:txBody>
          <a:bodyPr wrap="square">
            <a:spAutoFit/>
          </a:bodyPr>
          <a:lstStyle/>
          <a:p>
            <a:r>
              <a:rPr lang="en-GB" dirty="0"/>
              <a:t>Un </a:t>
            </a:r>
            <a:r>
              <a:rPr lang="en-GB" dirty="0" err="1"/>
              <a:t>internaute</a:t>
            </a:r>
            <a:r>
              <a:rPr lang="en-GB" dirty="0"/>
              <a:t> sur </a:t>
            </a:r>
            <a:r>
              <a:rPr lang="en-GB" dirty="0" err="1"/>
              <a:t>trois</a:t>
            </a:r>
            <a:r>
              <a:rPr lang="en-GB" dirty="0"/>
              <a:t> </a:t>
            </a:r>
            <a:r>
              <a:rPr lang="en-GB" dirty="0" err="1"/>
              <a:t>dans</a:t>
            </a:r>
            <a:r>
              <a:rPr lang="en-GB" dirty="0"/>
              <a:t> le monde </a:t>
            </a:r>
            <a:r>
              <a:rPr lang="en-GB" dirty="0" err="1"/>
              <a:t>est</a:t>
            </a:r>
            <a:r>
              <a:rPr lang="en-GB" dirty="0"/>
              <a:t> un enfant et a </a:t>
            </a:r>
            <a:r>
              <a:rPr lang="en-GB" dirty="0" err="1"/>
              <a:t>moins</a:t>
            </a:r>
            <a:r>
              <a:rPr lang="en-GB" dirty="0"/>
              <a:t> de 18 </a:t>
            </a:r>
            <a:r>
              <a:rPr lang="en-GB" dirty="0" err="1"/>
              <a:t>ans</a:t>
            </a:r>
            <a:r>
              <a:rPr lang="en-GB" dirty="0"/>
              <a:t> </a:t>
            </a:r>
          </a:p>
        </p:txBody>
      </p:sp>
      <p:sp>
        <p:nvSpPr>
          <p:cNvPr id="6" name="TextBox 5">
            <a:extLst>
              <a:ext uri="{FF2B5EF4-FFF2-40B4-BE49-F238E27FC236}">
                <a16:creationId xmlns:a16="http://schemas.microsoft.com/office/drawing/2014/main" id="{AA109AFC-EE2C-46CA-9DB8-3511ACA1A29B}"/>
              </a:ext>
            </a:extLst>
          </p:cNvPr>
          <p:cNvSpPr txBox="1"/>
          <p:nvPr/>
        </p:nvSpPr>
        <p:spPr>
          <a:xfrm>
            <a:off x="1279571" y="2513189"/>
            <a:ext cx="9896429" cy="4170372"/>
          </a:xfrm>
          <a:prstGeom prst="rect">
            <a:avLst/>
          </a:prstGeom>
          <a:noFill/>
        </p:spPr>
        <p:txBody>
          <a:bodyPr wrap="square" rtlCol="0">
            <a:spAutoFit/>
          </a:bodyPr>
          <a:lstStyle/>
          <a:p>
            <a:r>
              <a:rPr lang="en-US" sz="4000" i="1" dirty="0">
                <a:solidFill>
                  <a:srgbClr val="009CD6"/>
                </a:solidFill>
                <a:latin typeface="Georgia" panose="02040502050405020303" pitchFamily="18" charset="0"/>
              </a:rPr>
              <a:t>Nous </a:t>
            </a:r>
            <a:r>
              <a:rPr lang="en-US" sz="4000" i="1" dirty="0" err="1">
                <a:solidFill>
                  <a:srgbClr val="009CD6"/>
                </a:solidFill>
                <a:latin typeface="Georgia" panose="02040502050405020303" pitchFamily="18" charset="0"/>
              </a:rPr>
              <a:t>avons</a:t>
            </a:r>
            <a:r>
              <a:rPr lang="en-US" sz="4000" i="1" dirty="0">
                <a:solidFill>
                  <a:srgbClr val="009CD6"/>
                </a:solidFill>
                <a:latin typeface="Georgia" panose="02040502050405020303" pitchFamily="18" charset="0"/>
              </a:rPr>
              <a:t> </a:t>
            </a:r>
            <a:r>
              <a:rPr lang="en-US" sz="4000" i="1" dirty="0" err="1">
                <a:solidFill>
                  <a:srgbClr val="009CD6"/>
                </a:solidFill>
                <a:latin typeface="Georgia" panose="02040502050405020303" pitchFamily="18" charset="0"/>
              </a:rPr>
              <a:t>grandi</a:t>
            </a:r>
            <a:r>
              <a:rPr lang="en-US" sz="4000" i="1" dirty="0">
                <a:solidFill>
                  <a:srgbClr val="009CD6"/>
                </a:solidFill>
                <a:latin typeface="Georgia" panose="02040502050405020303" pitchFamily="18" charset="0"/>
              </a:rPr>
              <a:t> avec </a:t>
            </a:r>
            <a:r>
              <a:rPr lang="en-US" sz="4000" i="1" dirty="0" err="1">
                <a:solidFill>
                  <a:srgbClr val="009CD6"/>
                </a:solidFill>
                <a:latin typeface="Georgia" panose="02040502050405020303" pitchFamily="18" charset="0"/>
              </a:rPr>
              <a:t>l'Internet</a:t>
            </a:r>
            <a:r>
              <a:rPr lang="en-US" sz="4000" i="1" dirty="0">
                <a:solidFill>
                  <a:srgbClr val="009CD6"/>
                </a:solidFill>
                <a:latin typeface="Georgia" panose="02040502050405020303" pitchFamily="18" charset="0"/>
              </a:rPr>
              <a:t>. Il a </a:t>
            </a:r>
            <a:r>
              <a:rPr lang="en-US" sz="4000" i="1" dirty="0" err="1">
                <a:solidFill>
                  <a:srgbClr val="009CD6"/>
                </a:solidFill>
                <a:latin typeface="Georgia" panose="02040502050405020303" pitchFamily="18" charset="0"/>
              </a:rPr>
              <a:t>toujours</a:t>
            </a:r>
            <a:r>
              <a:rPr lang="en-US" sz="4000" i="1" dirty="0">
                <a:solidFill>
                  <a:srgbClr val="009CD6"/>
                </a:solidFill>
                <a:latin typeface="Georgia" panose="02040502050405020303" pitchFamily="18" charset="0"/>
              </a:rPr>
              <a:t> fait </a:t>
            </a:r>
            <a:r>
              <a:rPr lang="en-US" sz="4000" i="1" dirty="0" err="1">
                <a:solidFill>
                  <a:srgbClr val="009CD6"/>
                </a:solidFill>
                <a:latin typeface="Georgia" panose="02040502050405020303" pitchFamily="18" charset="0"/>
              </a:rPr>
              <a:t>partie</a:t>
            </a:r>
            <a:r>
              <a:rPr lang="en-US" sz="4000" i="1" dirty="0">
                <a:solidFill>
                  <a:srgbClr val="009CD6"/>
                </a:solidFill>
                <a:latin typeface="Georgia" panose="02040502050405020303" pitchFamily="18" charset="0"/>
              </a:rPr>
              <a:t> de </a:t>
            </a:r>
            <a:r>
              <a:rPr lang="en-US" sz="4000" i="1" dirty="0" err="1">
                <a:solidFill>
                  <a:srgbClr val="009CD6"/>
                </a:solidFill>
                <a:latin typeface="Georgia" panose="02040502050405020303" pitchFamily="18" charset="0"/>
              </a:rPr>
              <a:t>notre</a:t>
            </a:r>
            <a:r>
              <a:rPr lang="en-US" sz="4000" i="1" dirty="0">
                <a:solidFill>
                  <a:srgbClr val="009CD6"/>
                </a:solidFill>
                <a:latin typeface="Georgia" panose="02040502050405020303" pitchFamily="18" charset="0"/>
              </a:rPr>
              <a:t> vie. Les </a:t>
            </a:r>
            <a:r>
              <a:rPr lang="en-US" sz="4000" i="1" dirty="0" err="1">
                <a:solidFill>
                  <a:srgbClr val="009CD6"/>
                </a:solidFill>
                <a:latin typeface="Georgia" panose="02040502050405020303" pitchFamily="18" charset="0"/>
              </a:rPr>
              <a:t>adultes</a:t>
            </a:r>
            <a:r>
              <a:rPr lang="en-US" sz="4000" i="1" dirty="0">
                <a:solidFill>
                  <a:srgbClr val="009CD6"/>
                </a:solidFill>
                <a:latin typeface="Georgia" panose="02040502050405020303" pitchFamily="18" charset="0"/>
              </a:rPr>
              <a:t> se </a:t>
            </a:r>
            <a:r>
              <a:rPr lang="en-US" sz="4000" i="1" dirty="0" err="1">
                <a:solidFill>
                  <a:srgbClr val="009CD6"/>
                </a:solidFill>
                <a:latin typeface="Georgia" panose="02040502050405020303" pitchFamily="18" charset="0"/>
              </a:rPr>
              <a:t>disent</a:t>
            </a:r>
            <a:r>
              <a:rPr lang="en-US" sz="4000" i="1" dirty="0">
                <a:solidFill>
                  <a:srgbClr val="009CD6"/>
                </a:solidFill>
                <a:latin typeface="Georgia" panose="02040502050405020303" pitchFamily="18" charset="0"/>
              </a:rPr>
              <a:t> “</a:t>
            </a:r>
            <a:r>
              <a:rPr lang="en-US" sz="4000" i="1" dirty="0" err="1">
                <a:solidFill>
                  <a:srgbClr val="009CD6"/>
                </a:solidFill>
                <a:latin typeface="Georgia" panose="02040502050405020303" pitchFamily="18" charset="0"/>
              </a:rPr>
              <a:t>C'est</a:t>
            </a:r>
            <a:r>
              <a:rPr lang="en-US" sz="4000" i="1" dirty="0">
                <a:solidFill>
                  <a:srgbClr val="009CD6"/>
                </a:solidFill>
                <a:latin typeface="Georgia" panose="02040502050405020303" pitchFamily="18" charset="0"/>
              </a:rPr>
              <a:t> </a:t>
            </a:r>
            <a:r>
              <a:rPr lang="en-US" sz="4000" i="1" dirty="0" err="1">
                <a:solidFill>
                  <a:srgbClr val="009CD6"/>
                </a:solidFill>
                <a:latin typeface="Georgia" panose="02040502050405020303" pitchFamily="18" charset="0"/>
              </a:rPr>
              <a:t>incroyable</a:t>
            </a:r>
            <a:r>
              <a:rPr lang="en-US" sz="4000" i="1" dirty="0">
                <a:solidFill>
                  <a:srgbClr val="009CD6"/>
                </a:solidFill>
                <a:latin typeface="Georgia" panose="02040502050405020303" pitchFamily="18" charset="0"/>
              </a:rPr>
              <a:t> </a:t>
            </a:r>
            <a:r>
              <a:rPr lang="en-US" sz="4000" i="1" dirty="0" err="1">
                <a:solidFill>
                  <a:srgbClr val="009CD6"/>
                </a:solidFill>
                <a:latin typeface="Georgia" panose="02040502050405020303" pitchFamily="18" charset="0"/>
              </a:rPr>
              <a:t>l'apparition</a:t>
            </a:r>
            <a:r>
              <a:rPr lang="en-US" sz="4000" i="1" dirty="0">
                <a:solidFill>
                  <a:srgbClr val="009CD6"/>
                </a:solidFill>
                <a:latin typeface="Georgia" panose="02040502050405020303" pitchFamily="18" charset="0"/>
              </a:rPr>
              <a:t> de </a:t>
            </a:r>
            <a:r>
              <a:rPr lang="en-US" sz="4000" i="1" dirty="0" err="1">
                <a:solidFill>
                  <a:srgbClr val="009CD6"/>
                </a:solidFill>
                <a:latin typeface="Georgia" panose="02040502050405020303" pitchFamily="18" charset="0"/>
              </a:rPr>
              <a:t>l'Internet</a:t>
            </a:r>
            <a:r>
              <a:rPr lang="en-US" sz="4000" i="1" dirty="0">
                <a:solidFill>
                  <a:srgbClr val="009CD6"/>
                </a:solidFill>
                <a:latin typeface="Georgia" panose="02040502050405020303" pitchFamily="18" charset="0"/>
              </a:rPr>
              <a:t>”, </a:t>
            </a:r>
            <a:r>
              <a:rPr lang="en-US" sz="4000" i="1" dirty="0" err="1">
                <a:solidFill>
                  <a:srgbClr val="009CD6"/>
                </a:solidFill>
                <a:latin typeface="Georgia" panose="02040502050405020303" pitchFamily="18" charset="0"/>
              </a:rPr>
              <a:t>alors</a:t>
            </a:r>
            <a:r>
              <a:rPr lang="en-US" sz="4000" i="1" dirty="0">
                <a:solidFill>
                  <a:srgbClr val="009CD6"/>
                </a:solidFill>
                <a:latin typeface="Georgia" panose="02040502050405020303" pitchFamily="18" charset="0"/>
              </a:rPr>
              <a:t> que pour nous, </a:t>
            </a:r>
            <a:r>
              <a:rPr lang="en-US" sz="4000" i="1" dirty="0" err="1">
                <a:solidFill>
                  <a:srgbClr val="009CD6"/>
                </a:solidFill>
                <a:latin typeface="Georgia" panose="02040502050405020303" pitchFamily="18" charset="0"/>
              </a:rPr>
              <a:t>c'est</a:t>
            </a:r>
            <a:r>
              <a:rPr lang="en-US" sz="4000" i="1" dirty="0">
                <a:solidFill>
                  <a:srgbClr val="009CD6"/>
                </a:solidFill>
                <a:latin typeface="Georgia" panose="02040502050405020303" pitchFamily="18" charset="0"/>
              </a:rPr>
              <a:t> </a:t>
            </a:r>
            <a:r>
              <a:rPr lang="en-US" sz="4000" i="1" dirty="0" err="1">
                <a:solidFill>
                  <a:srgbClr val="009CD6"/>
                </a:solidFill>
                <a:latin typeface="Georgia" panose="02040502050405020303" pitchFamily="18" charset="0"/>
              </a:rPr>
              <a:t>parfaitement</a:t>
            </a:r>
            <a:r>
              <a:rPr lang="en-US" sz="4000" i="1" dirty="0">
                <a:solidFill>
                  <a:srgbClr val="009CD6"/>
                </a:solidFill>
                <a:latin typeface="Georgia" panose="02040502050405020303" pitchFamily="18" charset="0"/>
              </a:rPr>
              <a:t> normal.”</a:t>
            </a:r>
          </a:p>
          <a:p>
            <a:pPr>
              <a:spcBef>
                <a:spcPts val="600"/>
              </a:spcBef>
            </a:pPr>
            <a:r>
              <a:rPr lang="en-US" sz="1600" dirty="0">
                <a:solidFill>
                  <a:srgbClr val="009CD6"/>
                </a:solidFill>
                <a:latin typeface="Arial" panose="020B0604020202020204" pitchFamily="34" charset="0"/>
                <a:cs typeface="Arial" panose="020B0604020202020204" pitchFamily="34" charset="0"/>
              </a:rPr>
              <a:t>Un adolescent, 15 </a:t>
            </a:r>
            <a:r>
              <a:rPr lang="en-US" sz="1600" dirty="0" err="1">
                <a:solidFill>
                  <a:srgbClr val="009CD6"/>
                </a:solidFill>
                <a:latin typeface="Arial" panose="020B0604020202020204" pitchFamily="34" charset="0"/>
                <a:cs typeface="Arial" panose="020B0604020202020204" pitchFamily="34" charset="0"/>
              </a:rPr>
              <a:t>ans</a:t>
            </a:r>
            <a:r>
              <a:rPr lang="en-US" sz="1600" dirty="0">
                <a:solidFill>
                  <a:srgbClr val="009CD6"/>
                </a:solidFill>
                <a:latin typeface="Arial" panose="020B0604020202020204" pitchFamily="34" charset="0"/>
                <a:cs typeface="Arial" panose="020B0604020202020204" pitchFamily="34" charset="0"/>
              </a:rPr>
              <a:t>, </a:t>
            </a:r>
            <a:r>
              <a:rPr lang="en-US" sz="1600" dirty="0" err="1">
                <a:solidFill>
                  <a:srgbClr val="009CD6"/>
                </a:solidFill>
                <a:latin typeface="Arial" panose="020B0604020202020204" pitchFamily="34" charset="0"/>
                <a:cs typeface="Arial" panose="020B0604020202020204" pitchFamily="34" charset="0"/>
              </a:rPr>
              <a:t>Serbie</a:t>
            </a:r>
            <a:endParaRPr lang="en-GB" sz="1600" dirty="0">
              <a:solidFill>
                <a:srgbClr val="009CD6"/>
              </a:solidFill>
              <a:latin typeface="Arial" panose="020B0604020202020204" pitchFamily="34" charset="0"/>
              <a:cs typeface="Arial" panose="020B0604020202020204" pitchFamily="34" charset="0"/>
            </a:endParaRPr>
          </a:p>
          <a:p>
            <a:endParaRPr lang="en-US" sz="4400" dirty="0">
              <a:solidFill>
                <a:srgbClr val="009CD6"/>
              </a:solidFill>
              <a:latin typeface="Georgia" panose="02040502050405020303" pitchFamily="18" charset="0"/>
            </a:endParaRPr>
          </a:p>
        </p:txBody>
      </p:sp>
      <p:sp>
        <p:nvSpPr>
          <p:cNvPr id="7" name="Rectangle 6">
            <a:extLst>
              <a:ext uri="{FF2B5EF4-FFF2-40B4-BE49-F238E27FC236}">
                <a16:creationId xmlns:a16="http://schemas.microsoft.com/office/drawing/2014/main" id="{8DC0F5BD-7E01-4611-B373-DF7CFB8DB607}"/>
              </a:ext>
            </a:extLst>
          </p:cNvPr>
          <p:cNvSpPr/>
          <p:nvPr/>
        </p:nvSpPr>
        <p:spPr>
          <a:xfrm>
            <a:off x="686422" y="2188069"/>
            <a:ext cx="659155" cy="1569660"/>
          </a:xfrm>
          <a:prstGeom prst="rect">
            <a:avLst/>
          </a:prstGeom>
        </p:spPr>
        <p:txBody>
          <a:bodyPr wrap="none">
            <a:spAutoFit/>
          </a:bodyPr>
          <a:lstStyle/>
          <a:p>
            <a:r>
              <a:rPr lang="en-US" sz="9600" i="1" dirty="0">
                <a:solidFill>
                  <a:srgbClr val="009CD6"/>
                </a:solidFill>
                <a:latin typeface="Georgia" panose="02040502050405020303" pitchFamily="18" charset="0"/>
              </a:rPr>
              <a:t>“</a:t>
            </a:r>
            <a:endParaRPr lang="en-US" sz="9600" dirty="0">
              <a:solidFill>
                <a:srgbClr val="009CD6"/>
              </a:solidFill>
            </a:endParaRPr>
          </a:p>
        </p:txBody>
      </p:sp>
    </p:spTree>
    <p:extLst>
      <p:ext uri="{BB962C8B-B14F-4D97-AF65-F5344CB8AC3E}">
        <p14:creationId xmlns:p14="http://schemas.microsoft.com/office/powerpoint/2010/main" val="2874753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4C5A8570-C763-4144-8E9D-EFAB3C70655F}"/>
              </a:ext>
            </a:extLst>
          </p:cNvPr>
          <p:cNvGraphicFramePr>
            <a:graphicFrameLocks noChangeAspect="1"/>
          </p:cNvGraphicFramePr>
          <p:nvPr>
            <p:extLst>
              <p:ext uri="{D42A27DB-BD31-4B8C-83A1-F6EECF244321}">
                <p14:modId xmlns:p14="http://schemas.microsoft.com/office/powerpoint/2010/main" val="2859720406"/>
              </p:ext>
            </p:extLst>
          </p:nvPr>
        </p:nvGraphicFramePr>
        <p:xfrm>
          <a:off x="2399893" y="2332607"/>
          <a:ext cx="9806819" cy="3933568"/>
        </p:xfrm>
        <a:graphic>
          <a:graphicData uri="http://schemas.openxmlformats.org/presentationml/2006/ole">
            <mc:AlternateContent xmlns:mc="http://schemas.openxmlformats.org/markup-compatibility/2006">
              <mc:Choice xmlns:v="urn:schemas-microsoft-com:vml" Requires="v">
                <p:oleObj spid="_x0000_s1031" r:id="rId4" imgW="12063240" imgH="4838040" progId="">
                  <p:embed/>
                </p:oleObj>
              </mc:Choice>
              <mc:Fallback>
                <p:oleObj r:id="rId4" imgW="12063240" imgH="4838040" progId="">
                  <p:embed/>
                  <p:pic>
                    <p:nvPicPr>
                      <p:cNvPr id="0" name=""/>
                      <p:cNvPicPr/>
                      <p:nvPr/>
                    </p:nvPicPr>
                    <p:blipFill>
                      <a:blip r:embed="rId5"/>
                      <a:stretch>
                        <a:fillRect/>
                      </a:stretch>
                    </p:blipFill>
                    <p:spPr>
                      <a:xfrm>
                        <a:off x="2399893" y="2332607"/>
                        <a:ext cx="9806819" cy="393356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B3940A3-FA65-4128-95C7-CA7E71EBDA6D}"/>
              </a:ext>
            </a:extLst>
          </p:cNvPr>
          <p:cNvSpPr>
            <a:spLocks noGrp="1"/>
          </p:cNvSpPr>
          <p:nvPr>
            <p:ph type="title"/>
          </p:nvPr>
        </p:nvSpPr>
        <p:spPr>
          <a:xfrm>
            <a:off x="2982594" y="849573"/>
            <a:ext cx="8794437" cy="635902"/>
          </a:xfrm>
        </p:spPr>
        <p:txBody>
          <a:bodyPr/>
          <a:lstStyle/>
          <a:p>
            <a:r>
              <a:rPr lang="en-US" sz="2800" b="1" dirty="0"/>
              <a:t>Figure 1</a:t>
            </a:r>
            <a:r>
              <a:rPr lang="en-US" sz="2800" dirty="0"/>
              <a:t>:</a:t>
            </a:r>
            <a:r>
              <a:rPr lang="en-US" sz="2800" b="1" dirty="0"/>
              <a:t> </a:t>
            </a:r>
            <a:r>
              <a:rPr lang="en-US" sz="2800" dirty="0"/>
              <a:t>Proportion (%) </a:t>
            </a:r>
            <a:r>
              <a:rPr lang="en-US" sz="2800" dirty="0" err="1"/>
              <a:t>d'internautes</a:t>
            </a:r>
            <a:r>
              <a:rPr lang="en-US" sz="2800" dirty="0"/>
              <a:t> par </a:t>
            </a:r>
            <a:r>
              <a:rPr lang="en-US" sz="2800" dirty="0" err="1"/>
              <a:t>âge</a:t>
            </a:r>
            <a:r>
              <a:rPr lang="en-US" sz="2800" dirty="0"/>
              <a:t>, 2017*</a:t>
            </a:r>
          </a:p>
        </p:txBody>
      </p:sp>
      <p:sp>
        <p:nvSpPr>
          <p:cNvPr id="28" name="Oval 27" hidden="1">
            <a:extLst>
              <a:ext uri="{FF2B5EF4-FFF2-40B4-BE49-F238E27FC236}">
                <a16:creationId xmlns:a16="http://schemas.microsoft.com/office/drawing/2014/main" id="{CFDCE6FD-8611-4249-A4E4-A123571AEC1F}"/>
              </a:ext>
            </a:extLst>
          </p:cNvPr>
          <p:cNvSpPr/>
          <p:nvPr/>
        </p:nvSpPr>
        <p:spPr>
          <a:xfrm>
            <a:off x="328961" y="1393903"/>
            <a:ext cx="2129883" cy="21298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E450E3D-4433-4E17-A571-872A356CF9CD}"/>
              </a:ext>
            </a:extLst>
          </p:cNvPr>
          <p:cNvSpPr txBox="1"/>
          <p:nvPr/>
        </p:nvSpPr>
        <p:spPr>
          <a:xfrm>
            <a:off x="159075" y="2753962"/>
            <a:ext cx="2233749" cy="2889765"/>
          </a:xfrm>
          <a:prstGeom prst="rect">
            <a:avLst/>
          </a:prstGeom>
          <a:noFill/>
        </p:spPr>
        <p:txBody>
          <a:bodyPr wrap="square" rtlCol="0">
            <a:spAutoFit/>
          </a:bodyPr>
          <a:lstStyle/>
          <a:p>
            <a:pPr>
              <a:lnSpc>
                <a:spcPts val="1300"/>
              </a:lnSpc>
              <a:spcBef>
                <a:spcPts val="600"/>
              </a:spcBef>
            </a:pPr>
            <a:r>
              <a:rPr lang="fr-FR" sz="1050" dirty="0">
                <a:solidFill>
                  <a:schemeClr val="bg2">
                    <a:lumMod val="25000"/>
                  </a:schemeClr>
                </a:solidFill>
                <a:latin typeface="Arial" panose="020B0604020202020204" pitchFamily="34" charset="0"/>
                <a:cs typeface="Arial" panose="020B0604020202020204" pitchFamily="34" charset="0"/>
              </a:rPr>
              <a:t>Source: Union internationale des télécommunications.</a:t>
            </a:r>
          </a:p>
          <a:p>
            <a:pPr>
              <a:lnSpc>
                <a:spcPts val="1300"/>
              </a:lnSpc>
              <a:spcBef>
                <a:spcPts val="600"/>
              </a:spcBef>
            </a:pPr>
            <a:r>
              <a:rPr lang="fr-FR" sz="1050" dirty="0">
                <a:solidFill>
                  <a:schemeClr val="bg2">
                    <a:lumMod val="25000"/>
                  </a:schemeClr>
                </a:solidFill>
                <a:latin typeface="Arial" panose="020B0604020202020204" pitchFamily="34" charset="0"/>
                <a:cs typeface="Arial" panose="020B0604020202020204" pitchFamily="34" charset="0"/>
              </a:rPr>
              <a:t>Notes: *désigne des estimations. </a:t>
            </a:r>
          </a:p>
          <a:p>
            <a:pPr>
              <a:lnSpc>
                <a:spcPts val="1300"/>
              </a:lnSpc>
              <a:spcBef>
                <a:spcPts val="600"/>
              </a:spcBef>
            </a:pPr>
            <a:r>
              <a:rPr lang="fr-FR" sz="1050" dirty="0">
                <a:solidFill>
                  <a:schemeClr val="bg2">
                    <a:lumMod val="25000"/>
                  </a:schemeClr>
                </a:solidFill>
                <a:latin typeface="Arial" panose="020B0604020202020204" pitchFamily="34" charset="0"/>
                <a:cs typeface="Arial" panose="020B0604020202020204" pitchFamily="34" charset="0"/>
              </a:rPr>
              <a:t>CEI: Communauté des États indépendants. </a:t>
            </a:r>
          </a:p>
          <a:p>
            <a:pPr>
              <a:lnSpc>
                <a:spcPts val="1300"/>
              </a:lnSpc>
              <a:spcBef>
                <a:spcPts val="600"/>
              </a:spcBef>
            </a:pPr>
            <a:r>
              <a:rPr lang="fr-FR" sz="1050" dirty="0">
                <a:solidFill>
                  <a:schemeClr val="bg2">
                    <a:lumMod val="25000"/>
                  </a:schemeClr>
                </a:solidFill>
                <a:latin typeface="Arial" panose="020B0604020202020204" pitchFamily="34" charset="0"/>
                <a:cs typeface="Arial" panose="020B0604020202020204" pitchFamily="34" charset="0"/>
              </a:rPr>
              <a:t>PMA: Pays les moins avancés.</a:t>
            </a:r>
          </a:p>
          <a:p>
            <a:pPr>
              <a:lnSpc>
                <a:spcPts val="1300"/>
              </a:lnSpc>
              <a:spcBef>
                <a:spcPts val="600"/>
              </a:spcBef>
            </a:pPr>
            <a:r>
              <a:rPr lang="fr-FR" sz="1050" dirty="0">
                <a:solidFill>
                  <a:schemeClr val="bg2">
                    <a:lumMod val="25000"/>
                  </a:schemeClr>
                </a:solidFill>
                <a:latin typeface="Arial" panose="020B0604020202020204" pitchFamily="34" charset="0"/>
                <a:cs typeface="Arial" panose="020B0604020202020204" pitchFamily="34" charset="0"/>
              </a:rPr>
              <a:t>Les proportions présentées dans ce graphique renvoient respectivement au nombre de personnes utilisant l'Internet, en pourcentage de la population totale, et au nombre de personnes âgées de 15-24 ans qui utilisent l'Internet, en pourcentage de la population des 15-24 ans</a:t>
            </a:r>
          </a:p>
        </p:txBody>
      </p:sp>
      <p:sp>
        <p:nvSpPr>
          <p:cNvPr id="3" name="TextBox 2">
            <a:extLst>
              <a:ext uri="{FF2B5EF4-FFF2-40B4-BE49-F238E27FC236}">
                <a16:creationId xmlns:a16="http://schemas.microsoft.com/office/drawing/2014/main" id="{E464F5F2-C501-4742-8403-E6CC75A142B9}"/>
              </a:ext>
            </a:extLst>
          </p:cNvPr>
          <p:cNvSpPr txBox="1"/>
          <p:nvPr/>
        </p:nvSpPr>
        <p:spPr>
          <a:xfrm>
            <a:off x="2719455" y="5424436"/>
            <a:ext cx="651718" cy="415498"/>
          </a:xfrm>
          <a:prstGeom prst="rect">
            <a:avLst/>
          </a:prstGeom>
          <a:noFill/>
        </p:spPr>
        <p:txBody>
          <a:bodyPr wrap="square" rtlCol="0">
            <a:spAutoFit/>
          </a:bodyPr>
          <a:lstStyle/>
          <a:p>
            <a:pPr algn="ctr"/>
            <a:r>
              <a:rPr lang="fr-FR" sz="1050" dirty="0"/>
              <a:t>Europe	</a:t>
            </a:r>
          </a:p>
        </p:txBody>
      </p:sp>
      <p:sp>
        <p:nvSpPr>
          <p:cNvPr id="7" name="TextBox 6">
            <a:extLst>
              <a:ext uri="{FF2B5EF4-FFF2-40B4-BE49-F238E27FC236}">
                <a16:creationId xmlns:a16="http://schemas.microsoft.com/office/drawing/2014/main" id="{A52A4A63-526D-41EC-A2A0-E2002FD3C790}"/>
              </a:ext>
            </a:extLst>
          </p:cNvPr>
          <p:cNvSpPr txBox="1"/>
          <p:nvPr/>
        </p:nvSpPr>
        <p:spPr>
          <a:xfrm>
            <a:off x="3495289" y="5424436"/>
            <a:ext cx="651718" cy="438582"/>
          </a:xfrm>
          <a:prstGeom prst="rect">
            <a:avLst/>
          </a:prstGeom>
          <a:noFill/>
        </p:spPr>
        <p:txBody>
          <a:bodyPr wrap="square" rtlCol="0">
            <a:spAutoFit/>
          </a:bodyPr>
          <a:lstStyle/>
          <a:p>
            <a:pPr algn="ctr"/>
            <a:r>
              <a:rPr lang="fr-FR" sz="1050" dirty="0"/>
              <a:t>CEI</a:t>
            </a:r>
            <a:r>
              <a:rPr lang="fr-FR" sz="1200" dirty="0"/>
              <a:t>	</a:t>
            </a:r>
          </a:p>
        </p:txBody>
      </p:sp>
      <p:sp>
        <p:nvSpPr>
          <p:cNvPr id="8" name="TextBox 7">
            <a:extLst>
              <a:ext uri="{FF2B5EF4-FFF2-40B4-BE49-F238E27FC236}">
                <a16:creationId xmlns:a16="http://schemas.microsoft.com/office/drawing/2014/main" id="{4AAC9EB3-01E6-48B9-AAC7-163C54790D4D}"/>
              </a:ext>
            </a:extLst>
          </p:cNvPr>
          <p:cNvSpPr txBox="1"/>
          <p:nvPr/>
        </p:nvSpPr>
        <p:spPr>
          <a:xfrm>
            <a:off x="4130366" y="5424436"/>
            <a:ext cx="924189" cy="253916"/>
          </a:xfrm>
          <a:prstGeom prst="rect">
            <a:avLst/>
          </a:prstGeom>
          <a:noFill/>
        </p:spPr>
        <p:txBody>
          <a:bodyPr wrap="square" rtlCol="0">
            <a:spAutoFit/>
          </a:bodyPr>
          <a:lstStyle/>
          <a:p>
            <a:pPr algn="ctr"/>
            <a:r>
              <a:rPr lang="fr-FR" sz="1050" dirty="0"/>
              <a:t>Amériques</a:t>
            </a:r>
          </a:p>
        </p:txBody>
      </p:sp>
      <p:sp>
        <p:nvSpPr>
          <p:cNvPr id="9" name="TextBox 8">
            <a:extLst>
              <a:ext uri="{FF2B5EF4-FFF2-40B4-BE49-F238E27FC236}">
                <a16:creationId xmlns:a16="http://schemas.microsoft.com/office/drawing/2014/main" id="{2FA20384-648F-4C72-A584-257FF9E730A0}"/>
              </a:ext>
            </a:extLst>
          </p:cNvPr>
          <p:cNvSpPr txBox="1"/>
          <p:nvPr/>
        </p:nvSpPr>
        <p:spPr>
          <a:xfrm>
            <a:off x="4992013" y="5424436"/>
            <a:ext cx="762753" cy="577081"/>
          </a:xfrm>
          <a:prstGeom prst="rect">
            <a:avLst/>
          </a:prstGeom>
          <a:noFill/>
        </p:spPr>
        <p:txBody>
          <a:bodyPr wrap="square" rtlCol="0">
            <a:spAutoFit/>
          </a:bodyPr>
          <a:lstStyle/>
          <a:p>
            <a:pPr algn="ctr"/>
            <a:r>
              <a:rPr lang="fr-FR" sz="1050" dirty="0"/>
              <a:t>Asie-Pacifique	</a:t>
            </a:r>
          </a:p>
        </p:txBody>
      </p:sp>
      <p:sp>
        <p:nvSpPr>
          <p:cNvPr id="10" name="TextBox 9">
            <a:extLst>
              <a:ext uri="{FF2B5EF4-FFF2-40B4-BE49-F238E27FC236}">
                <a16:creationId xmlns:a16="http://schemas.microsoft.com/office/drawing/2014/main" id="{7D0A5917-0F2A-4CED-999F-A19C2692F5DD}"/>
              </a:ext>
            </a:extLst>
          </p:cNvPr>
          <p:cNvSpPr txBox="1"/>
          <p:nvPr/>
        </p:nvSpPr>
        <p:spPr>
          <a:xfrm>
            <a:off x="5731959" y="5424436"/>
            <a:ext cx="677624" cy="415498"/>
          </a:xfrm>
          <a:prstGeom prst="rect">
            <a:avLst/>
          </a:prstGeom>
          <a:noFill/>
        </p:spPr>
        <p:txBody>
          <a:bodyPr wrap="square" rtlCol="0">
            <a:spAutoFit/>
          </a:bodyPr>
          <a:lstStyle/>
          <a:p>
            <a:pPr algn="ctr"/>
            <a:r>
              <a:rPr lang="fr-FR" sz="1050" dirty="0"/>
              <a:t>États arabes</a:t>
            </a:r>
          </a:p>
        </p:txBody>
      </p:sp>
      <p:sp>
        <p:nvSpPr>
          <p:cNvPr id="12" name="TextBox 11">
            <a:extLst>
              <a:ext uri="{FF2B5EF4-FFF2-40B4-BE49-F238E27FC236}">
                <a16:creationId xmlns:a16="http://schemas.microsoft.com/office/drawing/2014/main" id="{1E6E5D00-68C5-4F7E-9A2E-114FE4F9A2BA}"/>
              </a:ext>
            </a:extLst>
          </p:cNvPr>
          <p:cNvSpPr txBox="1"/>
          <p:nvPr/>
        </p:nvSpPr>
        <p:spPr>
          <a:xfrm>
            <a:off x="6540519" y="5424436"/>
            <a:ext cx="677624" cy="253916"/>
          </a:xfrm>
          <a:prstGeom prst="rect">
            <a:avLst/>
          </a:prstGeom>
          <a:noFill/>
        </p:spPr>
        <p:txBody>
          <a:bodyPr wrap="square" rtlCol="0">
            <a:spAutoFit/>
          </a:bodyPr>
          <a:lstStyle/>
          <a:p>
            <a:pPr algn="ctr"/>
            <a:r>
              <a:rPr lang="fr-FR" sz="1050" dirty="0"/>
              <a:t>Afrique</a:t>
            </a:r>
          </a:p>
        </p:txBody>
      </p:sp>
      <p:sp>
        <p:nvSpPr>
          <p:cNvPr id="13" name="TextBox 12">
            <a:extLst>
              <a:ext uri="{FF2B5EF4-FFF2-40B4-BE49-F238E27FC236}">
                <a16:creationId xmlns:a16="http://schemas.microsoft.com/office/drawing/2014/main" id="{BD3DBFDC-4AAB-4FA8-8FF7-37CFDF4EFE03}"/>
              </a:ext>
            </a:extLst>
          </p:cNvPr>
          <p:cNvSpPr txBox="1"/>
          <p:nvPr/>
        </p:nvSpPr>
        <p:spPr>
          <a:xfrm>
            <a:off x="8042216" y="5424436"/>
            <a:ext cx="677624" cy="253916"/>
          </a:xfrm>
          <a:prstGeom prst="rect">
            <a:avLst/>
          </a:prstGeom>
          <a:noFill/>
        </p:spPr>
        <p:txBody>
          <a:bodyPr wrap="square" rtlCol="0">
            <a:spAutoFit/>
          </a:bodyPr>
          <a:lstStyle/>
          <a:p>
            <a:pPr algn="ctr"/>
            <a:r>
              <a:rPr lang="fr-FR" sz="1050" dirty="0"/>
              <a:t>Monde</a:t>
            </a:r>
          </a:p>
        </p:txBody>
      </p:sp>
      <p:sp>
        <p:nvSpPr>
          <p:cNvPr id="14" name="TextBox 13">
            <a:extLst>
              <a:ext uri="{FF2B5EF4-FFF2-40B4-BE49-F238E27FC236}">
                <a16:creationId xmlns:a16="http://schemas.microsoft.com/office/drawing/2014/main" id="{93DB0073-B254-439B-AFA2-96919B1D2505}"/>
              </a:ext>
            </a:extLst>
          </p:cNvPr>
          <p:cNvSpPr txBox="1"/>
          <p:nvPr/>
        </p:nvSpPr>
        <p:spPr>
          <a:xfrm>
            <a:off x="9373102" y="5424436"/>
            <a:ext cx="677624" cy="253916"/>
          </a:xfrm>
          <a:prstGeom prst="rect">
            <a:avLst/>
          </a:prstGeom>
          <a:noFill/>
        </p:spPr>
        <p:txBody>
          <a:bodyPr wrap="square" rtlCol="0">
            <a:spAutoFit/>
          </a:bodyPr>
          <a:lstStyle/>
          <a:p>
            <a:pPr algn="ctr"/>
            <a:r>
              <a:rPr lang="fr-FR" sz="1050" dirty="0"/>
              <a:t>PMA</a:t>
            </a:r>
          </a:p>
        </p:txBody>
      </p:sp>
      <p:sp>
        <p:nvSpPr>
          <p:cNvPr id="15" name="TextBox 14">
            <a:extLst>
              <a:ext uri="{FF2B5EF4-FFF2-40B4-BE49-F238E27FC236}">
                <a16:creationId xmlns:a16="http://schemas.microsoft.com/office/drawing/2014/main" id="{1ABECF6B-CFE3-4BC7-9C35-56EE6E9C2E10}"/>
              </a:ext>
            </a:extLst>
          </p:cNvPr>
          <p:cNvSpPr txBox="1"/>
          <p:nvPr/>
        </p:nvSpPr>
        <p:spPr>
          <a:xfrm>
            <a:off x="10050726" y="5424436"/>
            <a:ext cx="1092617" cy="415498"/>
          </a:xfrm>
          <a:prstGeom prst="rect">
            <a:avLst/>
          </a:prstGeom>
          <a:noFill/>
        </p:spPr>
        <p:txBody>
          <a:bodyPr wrap="square" rtlCol="0">
            <a:spAutoFit/>
          </a:bodyPr>
          <a:lstStyle/>
          <a:p>
            <a:pPr algn="ctr"/>
            <a:r>
              <a:rPr lang="fr-FR" sz="1050" dirty="0"/>
              <a:t>Pays en développement</a:t>
            </a:r>
          </a:p>
        </p:txBody>
      </p:sp>
      <p:sp>
        <p:nvSpPr>
          <p:cNvPr id="16" name="TextBox 15">
            <a:extLst>
              <a:ext uri="{FF2B5EF4-FFF2-40B4-BE49-F238E27FC236}">
                <a16:creationId xmlns:a16="http://schemas.microsoft.com/office/drawing/2014/main" id="{761304B7-1F5A-4E29-8255-1C5191AFB240}"/>
              </a:ext>
            </a:extLst>
          </p:cNvPr>
          <p:cNvSpPr txBox="1"/>
          <p:nvPr/>
        </p:nvSpPr>
        <p:spPr>
          <a:xfrm>
            <a:off x="11048999" y="5424436"/>
            <a:ext cx="831453" cy="415498"/>
          </a:xfrm>
          <a:prstGeom prst="rect">
            <a:avLst/>
          </a:prstGeom>
          <a:noFill/>
        </p:spPr>
        <p:txBody>
          <a:bodyPr wrap="square" rtlCol="0">
            <a:spAutoFit/>
          </a:bodyPr>
          <a:lstStyle/>
          <a:p>
            <a:pPr algn="ctr"/>
            <a:r>
              <a:rPr lang="fr-FR" sz="1050" dirty="0"/>
              <a:t>Pays développés</a:t>
            </a:r>
          </a:p>
        </p:txBody>
      </p:sp>
      <p:sp>
        <p:nvSpPr>
          <p:cNvPr id="17" name="TextBox 16">
            <a:extLst>
              <a:ext uri="{FF2B5EF4-FFF2-40B4-BE49-F238E27FC236}">
                <a16:creationId xmlns:a16="http://schemas.microsoft.com/office/drawing/2014/main" id="{09A8E7E0-5B7D-4940-B153-2386BC4E5ECC}"/>
              </a:ext>
            </a:extLst>
          </p:cNvPr>
          <p:cNvSpPr txBox="1"/>
          <p:nvPr/>
        </p:nvSpPr>
        <p:spPr>
          <a:xfrm>
            <a:off x="6182159" y="5952918"/>
            <a:ext cx="1226301" cy="261610"/>
          </a:xfrm>
          <a:prstGeom prst="rect">
            <a:avLst/>
          </a:prstGeom>
          <a:noFill/>
        </p:spPr>
        <p:txBody>
          <a:bodyPr wrap="square" rtlCol="0">
            <a:spAutoFit/>
          </a:bodyPr>
          <a:lstStyle/>
          <a:p>
            <a:r>
              <a:rPr lang="fr-FR" sz="1100" dirty="0"/>
              <a:t>Population totale</a:t>
            </a:r>
          </a:p>
        </p:txBody>
      </p:sp>
      <p:sp>
        <p:nvSpPr>
          <p:cNvPr id="18" name="TextBox 17">
            <a:extLst>
              <a:ext uri="{FF2B5EF4-FFF2-40B4-BE49-F238E27FC236}">
                <a16:creationId xmlns:a16="http://schemas.microsoft.com/office/drawing/2014/main" id="{A07B5992-5DEC-4C81-A869-2DCCBF7C3116}"/>
              </a:ext>
            </a:extLst>
          </p:cNvPr>
          <p:cNvSpPr txBox="1"/>
          <p:nvPr/>
        </p:nvSpPr>
        <p:spPr>
          <a:xfrm>
            <a:off x="7703291" y="5952918"/>
            <a:ext cx="1092617" cy="261610"/>
          </a:xfrm>
          <a:prstGeom prst="rect">
            <a:avLst/>
          </a:prstGeom>
          <a:noFill/>
        </p:spPr>
        <p:txBody>
          <a:bodyPr wrap="square" rtlCol="0">
            <a:spAutoFit/>
          </a:bodyPr>
          <a:lstStyle/>
          <a:p>
            <a:r>
              <a:rPr lang="fr-FR" sz="1100" dirty="0"/>
              <a:t>15 -24 ans</a:t>
            </a:r>
          </a:p>
        </p:txBody>
      </p:sp>
    </p:spTree>
    <p:extLst>
      <p:ext uri="{BB962C8B-B14F-4D97-AF65-F5344CB8AC3E}">
        <p14:creationId xmlns:p14="http://schemas.microsoft.com/office/powerpoint/2010/main" val="805597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E0A7A-A34B-47F6-91E6-42A62B837CCA}"/>
              </a:ext>
            </a:extLst>
          </p:cNvPr>
          <p:cNvSpPr>
            <a:spLocks noGrp="1"/>
          </p:cNvSpPr>
          <p:nvPr>
            <p:ph type="title"/>
          </p:nvPr>
        </p:nvSpPr>
        <p:spPr>
          <a:xfrm>
            <a:off x="607855" y="609362"/>
            <a:ext cx="11290362" cy="635902"/>
          </a:xfrm>
        </p:spPr>
        <p:txBody>
          <a:bodyPr/>
          <a:lstStyle/>
          <a:p>
            <a:r>
              <a:rPr lang="fr-FR" sz="2800" dirty="0"/>
              <a:t>Les types de risques auxquels les enfants et les jeunes sont exposés peuvent être liés au contenu, aux contacts et aux comportements</a:t>
            </a:r>
          </a:p>
        </p:txBody>
      </p:sp>
      <p:graphicFrame>
        <p:nvGraphicFramePr>
          <p:cNvPr id="4" name="Table 4">
            <a:extLst>
              <a:ext uri="{FF2B5EF4-FFF2-40B4-BE49-F238E27FC236}">
                <a16:creationId xmlns:a16="http://schemas.microsoft.com/office/drawing/2014/main" id="{082A6E96-4AC8-4218-99EC-8F99AE6D51D3}"/>
              </a:ext>
            </a:extLst>
          </p:cNvPr>
          <p:cNvGraphicFramePr>
            <a:graphicFrameLocks noGrp="1"/>
          </p:cNvGraphicFramePr>
          <p:nvPr>
            <p:ph type="pic" idx="1"/>
            <p:extLst>
              <p:ext uri="{D42A27DB-BD31-4B8C-83A1-F6EECF244321}">
                <p14:modId xmlns:p14="http://schemas.microsoft.com/office/powerpoint/2010/main" val="1930520531"/>
              </p:ext>
            </p:extLst>
          </p:nvPr>
        </p:nvGraphicFramePr>
        <p:xfrm>
          <a:off x="680660" y="2301440"/>
          <a:ext cx="10975973" cy="3674355"/>
        </p:xfrm>
        <a:graphic>
          <a:graphicData uri="http://schemas.openxmlformats.org/drawingml/2006/table">
            <a:tbl>
              <a:tblPr firstRow="1" bandRow="1">
                <a:tableStyleId>{5C22544A-7EE6-4342-B048-85BDC9FD1C3A}</a:tableStyleId>
              </a:tblPr>
              <a:tblGrid>
                <a:gridCol w="1296563">
                  <a:extLst>
                    <a:ext uri="{9D8B030D-6E8A-4147-A177-3AD203B41FA5}">
                      <a16:colId xmlns:a16="http://schemas.microsoft.com/office/drawing/2014/main" val="1089537862"/>
                    </a:ext>
                  </a:extLst>
                </a:gridCol>
                <a:gridCol w="3309870">
                  <a:extLst>
                    <a:ext uri="{9D8B030D-6E8A-4147-A177-3AD203B41FA5}">
                      <a16:colId xmlns:a16="http://schemas.microsoft.com/office/drawing/2014/main" val="1227688836"/>
                    </a:ext>
                  </a:extLst>
                </a:gridCol>
                <a:gridCol w="3548130">
                  <a:extLst>
                    <a:ext uri="{9D8B030D-6E8A-4147-A177-3AD203B41FA5}">
                      <a16:colId xmlns:a16="http://schemas.microsoft.com/office/drawing/2014/main" val="2294048792"/>
                    </a:ext>
                  </a:extLst>
                </a:gridCol>
                <a:gridCol w="2821410">
                  <a:extLst>
                    <a:ext uri="{9D8B030D-6E8A-4147-A177-3AD203B41FA5}">
                      <a16:colId xmlns:a16="http://schemas.microsoft.com/office/drawing/2014/main" val="1935815519"/>
                    </a:ext>
                  </a:extLst>
                </a:gridCol>
              </a:tblGrid>
              <a:tr h="734871">
                <a:tc>
                  <a:txBody>
                    <a:bodyPr/>
                    <a:lstStyle/>
                    <a:p>
                      <a:endParaRPr lang="fr-FR" sz="1400" noProof="0" dirty="0"/>
                    </a:p>
                  </a:txBody>
                  <a:tcPr>
                    <a:solidFill>
                      <a:srgbClr val="009CD6"/>
                    </a:solidFill>
                  </a:tcPr>
                </a:tc>
                <a:tc>
                  <a:txBody>
                    <a:bodyPr/>
                    <a:lstStyle/>
                    <a:p>
                      <a:r>
                        <a:rPr lang="fr-FR" sz="1400" noProof="0" dirty="0">
                          <a:latin typeface="Arial" panose="020B0604020202020204" pitchFamily="34" charset="0"/>
                          <a:cs typeface="Arial" panose="020B0604020202020204" pitchFamily="34" charset="0"/>
                        </a:rPr>
                        <a:t>Contenu</a:t>
                      </a:r>
                    </a:p>
                    <a:p>
                      <a:r>
                        <a:rPr lang="fr-FR" sz="1400" b="0" noProof="0" dirty="0">
                          <a:latin typeface="Arial" panose="020B0604020202020204" pitchFamily="34" charset="0"/>
                          <a:cs typeface="Arial" panose="020B0604020202020204" pitchFamily="34" charset="0"/>
                        </a:rPr>
                        <a:t>Enfant destinataire (de contenus produits en masse)</a:t>
                      </a:r>
                    </a:p>
                  </a:txBody>
                  <a:tcPr>
                    <a:solidFill>
                      <a:srgbClr val="009CD6"/>
                    </a:solidFill>
                  </a:tcPr>
                </a:tc>
                <a:tc>
                  <a:txBody>
                    <a:bodyPr/>
                    <a:lstStyle/>
                    <a:p>
                      <a:r>
                        <a:rPr lang="fr-FR" sz="1400" noProof="0" dirty="0">
                          <a:latin typeface="Arial" panose="020B0604020202020204" pitchFamily="34" charset="0"/>
                          <a:cs typeface="Arial" panose="020B0604020202020204" pitchFamily="34" charset="0"/>
                        </a:rPr>
                        <a:t>Contacts</a:t>
                      </a:r>
                    </a:p>
                    <a:p>
                      <a:r>
                        <a:rPr lang="fr-FR" sz="1400" b="0" noProof="0" dirty="0">
                          <a:latin typeface="Arial" panose="020B0604020202020204" pitchFamily="34" charset="0"/>
                          <a:cs typeface="Arial" panose="020B0604020202020204" pitchFamily="34" charset="0"/>
                        </a:rPr>
                        <a:t>Enfant participant (activité effectuée à l'initiative d'un adulte)</a:t>
                      </a:r>
                    </a:p>
                  </a:txBody>
                  <a:tcPr>
                    <a:solidFill>
                      <a:srgbClr val="009CD6"/>
                    </a:solidFill>
                  </a:tcPr>
                </a:tc>
                <a:tc>
                  <a:txBody>
                    <a:bodyPr/>
                    <a:lstStyle/>
                    <a:p>
                      <a:r>
                        <a:rPr lang="fr-FR" sz="1400" noProof="0">
                          <a:latin typeface="Arial" panose="020B0604020202020204" pitchFamily="34" charset="0"/>
                          <a:cs typeface="Arial" panose="020B0604020202020204" pitchFamily="34" charset="0"/>
                        </a:rPr>
                        <a:t>Comportements</a:t>
                      </a:r>
                    </a:p>
                    <a:p>
                      <a:r>
                        <a:rPr lang="fr-FR" sz="1400" b="0" noProof="0">
                          <a:latin typeface="Arial" panose="020B0604020202020204" pitchFamily="34" charset="0"/>
                          <a:cs typeface="Arial" panose="020B0604020202020204" pitchFamily="34" charset="0"/>
                        </a:rPr>
                        <a:t>Enfant acteur (auteur/victime)</a:t>
                      </a:r>
                    </a:p>
                  </a:txBody>
                  <a:tcPr>
                    <a:solidFill>
                      <a:srgbClr val="009CD6"/>
                    </a:solidFill>
                  </a:tcPr>
                </a:tc>
                <a:extLst>
                  <a:ext uri="{0D108BD9-81ED-4DB2-BD59-A6C34878D82A}">
                    <a16:rowId xmlns:a16="http://schemas.microsoft.com/office/drawing/2014/main" val="2406258005"/>
                  </a:ext>
                </a:extLst>
              </a:tr>
              <a:tr h="734871">
                <a:tc>
                  <a:txBody>
                    <a:bodyPr/>
                    <a:lstStyle/>
                    <a:p>
                      <a:r>
                        <a:rPr lang="fr-FR" sz="1400" b="1" noProof="0">
                          <a:latin typeface="Arial" panose="020B0604020202020204" pitchFamily="34" charset="0"/>
                          <a:cs typeface="Arial" panose="020B0604020202020204" pitchFamily="34" charset="0"/>
                        </a:rPr>
                        <a:t>Agressif</a:t>
                      </a:r>
                    </a:p>
                  </a:txBody>
                  <a:tcPr>
                    <a:solidFill>
                      <a:schemeClr val="bg1">
                        <a:lumMod val="95000"/>
                      </a:schemeClr>
                    </a:solidFill>
                  </a:tcPr>
                </a:tc>
                <a:tc>
                  <a:txBody>
                    <a:bodyPr/>
                    <a:lstStyle/>
                    <a:p>
                      <a:r>
                        <a:rPr lang="fr-FR" sz="1400" noProof="0">
                          <a:latin typeface="Arial" panose="020B0604020202020204" pitchFamily="34" charset="0"/>
                          <a:cs typeface="Arial" panose="020B0604020202020204" pitchFamily="34" charset="0"/>
                        </a:rPr>
                        <a:t>Contenu violent/gore</a:t>
                      </a:r>
                    </a:p>
                  </a:txBody>
                  <a:tcPr>
                    <a:solidFill>
                      <a:schemeClr val="bg1">
                        <a:lumMod val="95000"/>
                      </a:schemeClr>
                    </a:solidFill>
                  </a:tcPr>
                </a:tc>
                <a:tc>
                  <a:txBody>
                    <a:bodyPr/>
                    <a:lstStyle/>
                    <a:p>
                      <a:r>
                        <a:rPr lang="fr-FR" sz="1400" noProof="0">
                          <a:latin typeface="Arial" panose="020B0604020202020204" pitchFamily="34" charset="0"/>
                          <a:cs typeface="Arial" panose="020B0604020202020204" pitchFamily="34" charset="0"/>
                        </a:rPr>
                        <a:t>Harcèlement, prédation</a:t>
                      </a:r>
                    </a:p>
                  </a:txBody>
                  <a:tcPr>
                    <a:solidFill>
                      <a:schemeClr val="bg1">
                        <a:lumMod val="95000"/>
                      </a:schemeClr>
                    </a:solidFill>
                  </a:tcPr>
                </a:tc>
                <a:tc>
                  <a:txBody>
                    <a:bodyPr/>
                    <a:lstStyle/>
                    <a:p>
                      <a:r>
                        <a:rPr lang="fr-FR" sz="1400" noProof="0" dirty="0">
                          <a:latin typeface="Arial" panose="020B0604020202020204" pitchFamily="34" charset="0"/>
                          <a:cs typeface="Arial" panose="020B0604020202020204" pitchFamily="34" charset="0"/>
                        </a:rPr>
                        <a:t>Intimidation</a:t>
                      </a:r>
                      <a:r>
                        <a:rPr lang="fr-FR" sz="1400" noProof="0">
                          <a:latin typeface="Arial" panose="020B0604020202020204" pitchFamily="34" charset="0"/>
                          <a:cs typeface="Arial" panose="020B0604020202020204" pitchFamily="34" charset="0"/>
                        </a:rPr>
                        <a:t>, comportements hostiles entre enfants</a:t>
                      </a:r>
                      <a:endParaRPr lang="fr-FR" sz="1400" noProof="0" dirty="0">
                        <a:latin typeface="Arial" panose="020B0604020202020204" pitchFamily="34" charset="0"/>
                        <a:cs typeface="Arial" panose="020B0604020202020204" pitchFamily="34" charset="0"/>
                      </a:endParaRPr>
                    </a:p>
                  </a:txBody>
                  <a:tcPr>
                    <a:solidFill>
                      <a:schemeClr val="bg1">
                        <a:lumMod val="95000"/>
                      </a:schemeClr>
                    </a:solidFill>
                  </a:tcPr>
                </a:tc>
                <a:extLst>
                  <a:ext uri="{0D108BD9-81ED-4DB2-BD59-A6C34878D82A}">
                    <a16:rowId xmlns:a16="http://schemas.microsoft.com/office/drawing/2014/main" val="565521625"/>
                  </a:ext>
                </a:extLst>
              </a:tr>
              <a:tr h="734871">
                <a:tc>
                  <a:txBody>
                    <a:bodyPr/>
                    <a:lstStyle/>
                    <a:p>
                      <a:r>
                        <a:rPr lang="fr-FR" sz="1400" b="1" noProof="0">
                          <a:latin typeface="Arial" panose="020B0604020202020204" pitchFamily="34" charset="0"/>
                          <a:cs typeface="Arial" panose="020B0604020202020204" pitchFamily="34" charset="0"/>
                        </a:rPr>
                        <a:t>Sexuel</a:t>
                      </a:r>
                    </a:p>
                  </a:txBody>
                  <a:tcPr>
                    <a:solidFill>
                      <a:schemeClr val="bg1">
                        <a:lumMod val="85000"/>
                      </a:schemeClr>
                    </a:solidFill>
                  </a:tcPr>
                </a:tc>
                <a:tc>
                  <a:txBody>
                    <a:bodyPr/>
                    <a:lstStyle/>
                    <a:p>
                      <a:r>
                        <a:rPr lang="fr-FR" sz="1400" noProof="0" dirty="0">
                          <a:latin typeface="Arial" panose="020B0604020202020204" pitchFamily="34" charset="0"/>
                          <a:cs typeface="Arial" panose="020B0604020202020204" pitchFamily="34" charset="0"/>
                        </a:rPr>
                        <a:t>Contenu pornographique</a:t>
                      </a:r>
                    </a:p>
                  </a:txBody>
                  <a:tcPr>
                    <a:solidFill>
                      <a:schemeClr val="bg1">
                        <a:lumMod val="85000"/>
                      </a:schemeClr>
                    </a:solidFill>
                  </a:tcPr>
                </a:tc>
                <a:tc>
                  <a:txBody>
                    <a:bodyPr/>
                    <a:lstStyle/>
                    <a:p>
                      <a:r>
                        <a:rPr lang="fr-FR" sz="1400" noProof="0" dirty="0">
                          <a:latin typeface="Arial" panose="020B0604020202020204" pitchFamily="34" charset="0"/>
                          <a:cs typeface="Arial" panose="020B0604020202020204" pitchFamily="34" charset="0"/>
                        </a:rPr>
                        <a:t>Manipulation psychologique, abus sexuels lors </a:t>
                      </a:r>
                      <a:r>
                        <a:rPr lang="fr-FR" sz="1400" noProof="0">
                          <a:latin typeface="Arial" panose="020B0604020202020204" pitchFamily="34" charset="0"/>
                          <a:cs typeface="Arial" panose="020B0604020202020204" pitchFamily="34" charset="0"/>
                        </a:rPr>
                        <a:t>de rencontres </a:t>
                      </a:r>
                      <a:r>
                        <a:rPr lang="fr-FR" sz="1400" noProof="0" dirty="0">
                          <a:latin typeface="Arial" panose="020B0604020202020204" pitchFamily="34" charset="0"/>
                          <a:cs typeface="Arial" panose="020B0604020202020204" pitchFamily="34" charset="0"/>
                        </a:rPr>
                        <a:t>avec des inconnus</a:t>
                      </a:r>
                    </a:p>
                  </a:txBody>
                  <a:tcPr>
                    <a:solidFill>
                      <a:schemeClr val="bg1">
                        <a:lumMod val="85000"/>
                      </a:schemeClr>
                    </a:solidFill>
                  </a:tcPr>
                </a:tc>
                <a:tc>
                  <a:txBody>
                    <a:bodyPr/>
                    <a:lstStyle/>
                    <a:p>
                      <a:r>
                        <a:rPr lang="fr-FR" sz="1400" noProof="0" dirty="0">
                          <a:latin typeface="Arial" panose="020B0604020202020204" pitchFamily="34" charset="0"/>
                          <a:cs typeface="Arial" panose="020B0604020202020204" pitchFamily="34" charset="0"/>
                        </a:rPr>
                        <a:t>Harcèlement sexuel, messages à caractère sexuel</a:t>
                      </a:r>
                    </a:p>
                  </a:txBody>
                  <a:tcPr>
                    <a:solidFill>
                      <a:schemeClr val="bg1">
                        <a:lumMod val="85000"/>
                      </a:schemeClr>
                    </a:solidFill>
                  </a:tcPr>
                </a:tc>
                <a:extLst>
                  <a:ext uri="{0D108BD9-81ED-4DB2-BD59-A6C34878D82A}">
                    <a16:rowId xmlns:a16="http://schemas.microsoft.com/office/drawing/2014/main" val="887103220"/>
                  </a:ext>
                </a:extLst>
              </a:tr>
              <a:tr h="734871">
                <a:tc>
                  <a:txBody>
                    <a:bodyPr/>
                    <a:lstStyle/>
                    <a:p>
                      <a:r>
                        <a:rPr lang="fr-FR" sz="1400" b="1" noProof="0">
                          <a:latin typeface="Arial" panose="020B0604020202020204" pitchFamily="34" charset="0"/>
                          <a:cs typeface="Arial" panose="020B0604020202020204" pitchFamily="34" charset="0"/>
                        </a:rPr>
                        <a:t>Valeurs</a:t>
                      </a:r>
                    </a:p>
                  </a:txBody>
                  <a:tcPr>
                    <a:solidFill>
                      <a:srgbClr val="F4F4F4"/>
                    </a:solidFill>
                  </a:tcPr>
                </a:tc>
                <a:tc>
                  <a:txBody>
                    <a:bodyPr/>
                    <a:lstStyle/>
                    <a:p>
                      <a:r>
                        <a:rPr lang="fr-FR" sz="1400" noProof="0">
                          <a:latin typeface="Arial" panose="020B0604020202020204" pitchFamily="34" charset="0"/>
                          <a:cs typeface="Arial" panose="020B0604020202020204" pitchFamily="34" charset="0"/>
                        </a:rPr>
                        <a:t>Contenu raciste/haineux</a:t>
                      </a:r>
                    </a:p>
                  </a:txBody>
                  <a:tcPr>
                    <a:solidFill>
                      <a:srgbClr val="F4F4F4"/>
                    </a:solidFill>
                  </a:tcPr>
                </a:tc>
                <a:tc>
                  <a:txBody>
                    <a:bodyPr/>
                    <a:lstStyle/>
                    <a:p>
                      <a:r>
                        <a:rPr lang="fr-FR" sz="1400" noProof="0">
                          <a:latin typeface="Arial" panose="020B0604020202020204" pitchFamily="34" charset="0"/>
                          <a:cs typeface="Arial" panose="020B0604020202020204" pitchFamily="34" charset="0"/>
                        </a:rPr>
                        <a:t>Prosélytisme idéologique</a:t>
                      </a:r>
                    </a:p>
                  </a:txBody>
                  <a:tcPr>
                    <a:solidFill>
                      <a:srgbClr val="F4F4F4"/>
                    </a:solidFill>
                  </a:tcPr>
                </a:tc>
                <a:tc>
                  <a:txBody>
                    <a:bodyPr/>
                    <a:lstStyle/>
                    <a:p>
                      <a:r>
                        <a:rPr lang="fr-FR" sz="1400" noProof="0">
                          <a:latin typeface="Arial" panose="020B0604020202020204" pitchFamily="34" charset="0"/>
                          <a:cs typeface="Arial" panose="020B0604020202020204" pitchFamily="34" charset="0"/>
                        </a:rPr>
                        <a:t>Contenu potentiellement préjudiciable créé par des utilisateurs</a:t>
                      </a:r>
                    </a:p>
                  </a:txBody>
                  <a:tcPr>
                    <a:solidFill>
                      <a:srgbClr val="F4F4F4"/>
                    </a:solidFill>
                  </a:tcPr>
                </a:tc>
                <a:extLst>
                  <a:ext uri="{0D108BD9-81ED-4DB2-BD59-A6C34878D82A}">
                    <a16:rowId xmlns:a16="http://schemas.microsoft.com/office/drawing/2014/main" val="3427868463"/>
                  </a:ext>
                </a:extLst>
              </a:tr>
              <a:tr h="734871">
                <a:tc>
                  <a:txBody>
                    <a:bodyPr/>
                    <a:lstStyle/>
                    <a:p>
                      <a:r>
                        <a:rPr lang="fr-FR" sz="1400" b="1" noProof="0">
                          <a:latin typeface="Arial" panose="020B0604020202020204" pitchFamily="34" charset="0"/>
                          <a:cs typeface="Arial" panose="020B0604020202020204" pitchFamily="34" charset="0"/>
                        </a:rPr>
                        <a:t>Commercial</a:t>
                      </a:r>
                    </a:p>
                  </a:txBody>
                  <a:tcPr>
                    <a:solidFill>
                      <a:schemeClr val="bg1">
                        <a:lumMod val="85000"/>
                      </a:schemeClr>
                    </a:solidFill>
                  </a:tcPr>
                </a:tc>
                <a:tc>
                  <a:txBody>
                    <a:bodyPr/>
                    <a:lstStyle/>
                    <a:p>
                      <a:r>
                        <a:rPr lang="fr-FR" sz="1400" noProof="0">
                          <a:latin typeface="Arial" panose="020B0604020202020204" pitchFamily="34" charset="0"/>
                          <a:cs typeface="Arial" panose="020B0604020202020204" pitchFamily="34" charset="0"/>
                        </a:rPr>
                        <a:t>Publicité, marketing intégré</a:t>
                      </a:r>
                    </a:p>
                  </a:txBody>
                  <a:tcPr>
                    <a:solidFill>
                      <a:schemeClr val="bg1">
                        <a:lumMod val="85000"/>
                      </a:schemeClr>
                    </a:solidFill>
                  </a:tcPr>
                </a:tc>
                <a:tc>
                  <a:txBody>
                    <a:bodyPr/>
                    <a:lstStyle/>
                    <a:p>
                      <a:r>
                        <a:rPr lang="fr-FR" sz="1400" noProof="0">
                          <a:latin typeface="Arial" panose="020B0604020202020204" pitchFamily="34" charset="0"/>
                          <a:cs typeface="Arial" panose="020B0604020202020204" pitchFamily="34" charset="0"/>
                        </a:rPr>
                        <a:t>Expoitation et utilisation abusive des données personnelles</a:t>
                      </a:r>
                    </a:p>
                  </a:txBody>
                  <a:tcPr>
                    <a:solidFill>
                      <a:schemeClr val="bg1">
                        <a:lumMod val="85000"/>
                      </a:schemeClr>
                    </a:solidFill>
                  </a:tcPr>
                </a:tc>
                <a:tc>
                  <a:txBody>
                    <a:bodyPr/>
                    <a:lstStyle/>
                    <a:p>
                      <a:r>
                        <a:rPr lang="fr-FR" sz="1400" noProof="0" dirty="0">
                          <a:latin typeface="Arial" panose="020B0604020202020204" pitchFamily="34" charset="0"/>
                          <a:cs typeface="Arial" panose="020B0604020202020204" pitchFamily="34" charset="0"/>
                        </a:rPr>
                        <a:t>Jeux d'argent, violation des droits d'auteur</a:t>
                      </a:r>
                    </a:p>
                  </a:txBody>
                  <a:tcPr>
                    <a:solidFill>
                      <a:schemeClr val="bg1">
                        <a:lumMod val="85000"/>
                      </a:schemeClr>
                    </a:solidFill>
                  </a:tcPr>
                </a:tc>
                <a:extLst>
                  <a:ext uri="{0D108BD9-81ED-4DB2-BD59-A6C34878D82A}">
                    <a16:rowId xmlns:a16="http://schemas.microsoft.com/office/drawing/2014/main" val="3375691673"/>
                  </a:ext>
                </a:extLst>
              </a:tr>
            </a:tbl>
          </a:graphicData>
        </a:graphic>
      </p:graphicFrame>
      <p:sp>
        <p:nvSpPr>
          <p:cNvPr id="6" name="TextBox 5">
            <a:extLst>
              <a:ext uri="{FF2B5EF4-FFF2-40B4-BE49-F238E27FC236}">
                <a16:creationId xmlns:a16="http://schemas.microsoft.com/office/drawing/2014/main" id="{851261D2-FDDC-4F47-84F4-CF4AF6C9B738}"/>
              </a:ext>
            </a:extLst>
          </p:cNvPr>
          <p:cNvSpPr txBox="1"/>
          <p:nvPr/>
        </p:nvSpPr>
        <p:spPr>
          <a:xfrm>
            <a:off x="578991" y="1911371"/>
            <a:ext cx="7935781"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Tableau 3: </a:t>
            </a:r>
            <a:r>
              <a:rPr lang="en-US" sz="1600" dirty="0">
                <a:latin typeface="Arial" panose="020B0604020202020204" pitchFamily="34" charset="0"/>
                <a:cs typeface="Arial" panose="020B0604020202020204" pitchFamily="34" charset="0"/>
              </a:rPr>
              <a:t>Classification des </a:t>
            </a:r>
            <a:r>
              <a:rPr lang="en-US" sz="1600" dirty="0" err="1">
                <a:latin typeface="Arial" panose="020B0604020202020204" pitchFamily="34" charset="0"/>
                <a:cs typeface="Arial" panose="020B0604020202020204" pitchFamily="34" charset="0"/>
              </a:rPr>
              <a:t>risques</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en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ligne</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auxquels</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sont</a:t>
            </a:r>
            <a:r>
              <a:rPr lang="en-US" sz="1600" dirty="0">
                <a:latin typeface="Arial" panose="020B0604020202020204" pitchFamily="34" charset="0"/>
                <a:cs typeface="Arial" panose="020B0604020202020204" pitchFamily="34" charset="0"/>
              </a:rPr>
              <a:t> exposés les enfants</a:t>
            </a:r>
          </a:p>
        </p:txBody>
      </p:sp>
      <p:sp>
        <p:nvSpPr>
          <p:cNvPr id="7" name="TextBox 6">
            <a:extLst>
              <a:ext uri="{FF2B5EF4-FFF2-40B4-BE49-F238E27FC236}">
                <a16:creationId xmlns:a16="http://schemas.microsoft.com/office/drawing/2014/main" id="{4A8FD177-7DF4-47DF-AA8E-345E77DD3409}"/>
              </a:ext>
            </a:extLst>
          </p:cNvPr>
          <p:cNvSpPr txBox="1"/>
          <p:nvPr/>
        </p:nvSpPr>
        <p:spPr>
          <a:xfrm>
            <a:off x="6420520" y="6027310"/>
            <a:ext cx="5340213" cy="261610"/>
          </a:xfrm>
          <a:prstGeom prst="rect">
            <a:avLst/>
          </a:prstGeom>
          <a:noFill/>
        </p:spPr>
        <p:txBody>
          <a:bodyPr wrap="square" rtlCol="0">
            <a:spAutoFit/>
          </a:bodyPr>
          <a:lstStyle/>
          <a:p>
            <a:pPr algn="r"/>
            <a:r>
              <a:rPr lang="en-US" sz="1050" dirty="0">
                <a:solidFill>
                  <a:schemeClr val="bg2">
                    <a:lumMod val="75000"/>
                  </a:schemeClr>
                </a:solidFill>
                <a:latin typeface="Arial" panose="020B0604020202020204" pitchFamily="34" charset="0"/>
                <a:cs typeface="Arial" panose="020B0604020202020204" pitchFamily="34" charset="0"/>
              </a:rPr>
              <a:t>Source: EU Kids Online (Livingstone, Haddon, </a:t>
            </a:r>
            <a:r>
              <a:rPr lang="en-US" sz="1050" dirty="0" err="1">
                <a:solidFill>
                  <a:schemeClr val="bg2">
                    <a:lumMod val="75000"/>
                  </a:schemeClr>
                </a:solidFill>
                <a:latin typeface="Arial" panose="020B0604020202020204" pitchFamily="34" charset="0"/>
                <a:cs typeface="Arial" panose="020B0604020202020204" pitchFamily="34" charset="0"/>
              </a:rPr>
              <a:t>Görzig</a:t>
            </a:r>
            <a:r>
              <a:rPr lang="en-US" sz="1050" dirty="0">
                <a:solidFill>
                  <a:schemeClr val="bg2">
                    <a:lumMod val="75000"/>
                  </a:schemeClr>
                </a:solidFill>
                <a:latin typeface="Arial" panose="020B0604020202020204" pitchFamily="34" charset="0"/>
                <a:cs typeface="Arial" panose="020B0604020202020204" pitchFamily="34" charset="0"/>
              </a:rPr>
              <a:t>, &amp; </a:t>
            </a:r>
            <a:r>
              <a:rPr lang="en-US" sz="1050" dirty="0" err="1">
                <a:solidFill>
                  <a:schemeClr val="bg2">
                    <a:lumMod val="75000"/>
                  </a:schemeClr>
                </a:solidFill>
                <a:latin typeface="Arial" panose="020B0604020202020204" pitchFamily="34" charset="0"/>
                <a:cs typeface="Arial" panose="020B0604020202020204" pitchFamily="34" charset="0"/>
              </a:rPr>
              <a:t>Ólafsson</a:t>
            </a:r>
            <a:r>
              <a:rPr lang="en-US" sz="1050" dirty="0">
                <a:solidFill>
                  <a:schemeClr val="bg2">
                    <a:lumMod val="75000"/>
                  </a:schemeClr>
                </a:solidFill>
                <a:latin typeface="Arial" panose="020B0604020202020204" pitchFamily="34" charset="0"/>
                <a:cs typeface="Arial" panose="020B0604020202020204" pitchFamily="34" charset="0"/>
              </a:rPr>
              <a:t>, 2010)</a:t>
            </a:r>
          </a:p>
        </p:txBody>
      </p:sp>
    </p:spTree>
    <p:extLst>
      <p:ext uri="{BB962C8B-B14F-4D97-AF65-F5344CB8AC3E}">
        <p14:creationId xmlns:p14="http://schemas.microsoft.com/office/powerpoint/2010/main" val="3087632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0" y="-633413"/>
            <a:ext cx="12169775" cy="8124826"/>
          </a:xfrm>
        </p:spPr>
      </p:pic>
      <p:sp>
        <p:nvSpPr>
          <p:cNvPr id="5" name="Rectangle 4"/>
          <p:cNvSpPr/>
          <p:nvPr/>
        </p:nvSpPr>
        <p:spPr>
          <a:xfrm>
            <a:off x="7824193" y="6453338"/>
            <a:ext cx="2656496" cy="261610"/>
          </a:xfrm>
          <a:prstGeom prst="rect">
            <a:avLst/>
          </a:prstGeom>
        </p:spPr>
        <p:txBody>
          <a:bodyPr wrap="none">
            <a:spAutoFit/>
          </a:bodyPr>
          <a:lstStyle/>
          <a:p>
            <a:r>
              <a:rPr lang="en-GB" sz="1100" dirty="0">
                <a:solidFill>
                  <a:schemeClr val="bg1"/>
                </a:solidFill>
                <a:latin typeface="Verdana" panose="020B0604030504040204" pitchFamily="34" charset="0"/>
              </a:rPr>
              <a:t>Blend Images / </a:t>
            </a:r>
            <a:r>
              <a:rPr lang="en-GB" sz="1100" dirty="0" err="1">
                <a:solidFill>
                  <a:schemeClr val="bg1"/>
                </a:solidFill>
                <a:latin typeface="Verdana" panose="020B0604030504040204" pitchFamily="34" charset="0"/>
              </a:rPr>
              <a:t>Alamy</a:t>
            </a:r>
            <a:r>
              <a:rPr lang="en-GB" sz="1100" dirty="0">
                <a:solidFill>
                  <a:schemeClr val="bg1"/>
                </a:solidFill>
                <a:latin typeface="Verdana" panose="020B0604030504040204" pitchFamily="34" charset="0"/>
              </a:rPr>
              <a:t> Stock Photo</a:t>
            </a:r>
            <a:endParaRPr lang="en-GB" sz="1100" dirty="0">
              <a:solidFill>
                <a:schemeClr val="bg1"/>
              </a:solidFill>
            </a:endParaRPr>
          </a:p>
        </p:txBody>
      </p:sp>
    </p:spTree>
    <p:extLst>
      <p:ext uri="{BB962C8B-B14F-4D97-AF65-F5344CB8AC3E}">
        <p14:creationId xmlns:p14="http://schemas.microsoft.com/office/powerpoint/2010/main" val="544145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168275" y="-674688"/>
            <a:ext cx="12360275" cy="8248651"/>
          </a:xfrm>
        </p:spPr>
      </p:pic>
      <p:sp>
        <p:nvSpPr>
          <p:cNvPr id="9" name="Rectangle 8"/>
          <p:cNvSpPr/>
          <p:nvPr/>
        </p:nvSpPr>
        <p:spPr>
          <a:xfrm>
            <a:off x="8282085" y="6453338"/>
            <a:ext cx="2406428" cy="261610"/>
          </a:xfrm>
          <a:prstGeom prst="rect">
            <a:avLst/>
          </a:prstGeom>
        </p:spPr>
        <p:txBody>
          <a:bodyPr wrap="none">
            <a:spAutoFit/>
          </a:bodyPr>
          <a:lstStyle/>
          <a:p>
            <a:r>
              <a:rPr lang="en-GB" sz="1100" dirty="0">
                <a:solidFill>
                  <a:schemeClr val="bg1"/>
                </a:solidFill>
              </a:rPr>
              <a:t>Martin Bennett / </a:t>
            </a:r>
            <a:r>
              <a:rPr lang="en-GB" sz="1100" dirty="0" err="1">
                <a:solidFill>
                  <a:schemeClr val="bg1"/>
                </a:solidFill>
              </a:rPr>
              <a:t>Alamy</a:t>
            </a:r>
            <a:r>
              <a:rPr lang="en-GB" sz="1100" dirty="0">
                <a:solidFill>
                  <a:schemeClr val="bg1"/>
                </a:solidFill>
              </a:rPr>
              <a:t> Stock Photo</a:t>
            </a:r>
          </a:p>
        </p:txBody>
      </p:sp>
    </p:spTree>
    <p:extLst>
      <p:ext uri="{BB962C8B-B14F-4D97-AF65-F5344CB8AC3E}">
        <p14:creationId xmlns:p14="http://schemas.microsoft.com/office/powerpoint/2010/main" val="3139621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indoor, yellow, sitting, black&#10;&#10;Description automatically generated">
            <a:extLst>
              <a:ext uri="{FF2B5EF4-FFF2-40B4-BE49-F238E27FC236}">
                <a16:creationId xmlns:a16="http://schemas.microsoft.com/office/drawing/2014/main" id="{94814BE1-DF2E-4456-A79A-663BD92BF245}"/>
              </a:ext>
            </a:extLst>
          </p:cNvPr>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69850" y="-1320800"/>
            <a:ext cx="12261850" cy="8178800"/>
          </a:xfrm>
        </p:spPr>
      </p:pic>
      <p:sp>
        <p:nvSpPr>
          <p:cNvPr id="2" name="Title 1">
            <a:extLst>
              <a:ext uri="{FF2B5EF4-FFF2-40B4-BE49-F238E27FC236}">
                <a16:creationId xmlns:a16="http://schemas.microsoft.com/office/drawing/2014/main" id="{DAA42835-5395-491C-9B03-AA925B012002}"/>
              </a:ext>
            </a:extLst>
          </p:cNvPr>
          <p:cNvSpPr>
            <a:spLocks noGrp="1"/>
          </p:cNvSpPr>
          <p:nvPr>
            <p:ph type="title" idx="4294967295"/>
          </p:nvPr>
        </p:nvSpPr>
        <p:spPr>
          <a:xfrm>
            <a:off x="3799114" y="902835"/>
            <a:ext cx="10515600" cy="1325562"/>
          </a:xfrm>
        </p:spPr>
        <p:txBody>
          <a:bodyPr/>
          <a:lstStyle/>
          <a:p>
            <a:r>
              <a:rPr lang="en-GB" b="1" dirty="0" err="1">
                <a:solidFill>
                  <a:schemeClr val="bg1"/>
                </a:solidFill>
              </a:rPr>
              <a:t>Agir</a:t>
            </a:r>
            <a:r>
              <a:rPr lang="en-GB" b="1" dirty="0">
                <a:solidFill>
                  <a:schemeClr val="bg1"/>
                </a:solidFill>
              </a:rPr>
              <a:t> au </a:t>
            </a:r>
            <a:r>
              <a:rPr lang="en-GB" b="1" dirty="0" err="1">
                <a:solidFill>
                  <a:schemeClr val="bg1"/>
                </a:solidFill>
              </a:rPr>
              <a:t>niveau</a:t>
            </a:r>
            <a:r>
              <a:rPr lang="en-GB" b="1" dirty="0">
                <a:solidFill>
                  <a:schemeClr val="bg1"/>
                </a:solidFill>
              </a:rPr>
              <a:t> du </a:t>
            </a:r>
            <a:r>
              <a:rPr lang="en-GB" b="1" dirty="0" err="1">
                <a:solidFill>
                  <a:schemeClr val="bg1"/>
                </a:solidFill>
              </a:rPr>
              <a:t>réseau</a:t>
            </a:r>
            <a:endParaRPr lang="en-GB" b="1" dirty="0">
              <a:solidFill>
                <a:schemeClr val="bg1"/>
              </a:solidFill>
            </a:endParaRPr>
          </a:p>
        </p:txBody>
      </p:sp>
      <p:sp>
        <p:nvSpPr>
          <p:cNvPr id="8" name="Rectangle 7">
            <a:extLst>
              <a:ext uri="{FF2B5EF4-FFF2-40B4-BE49-F238E27FC236}">
                <a16:creationId xmlns:a16="http://schemas.microsoft.com/office/drawing/2014/main" id="{5BAF3978-3B95-48AB-9E6A-FAFF309FDA1F}"/>
              </a:ext>
            </a:extLst>
          </p:cNvPr>
          <p:cNvSpPr/>
          <p:nvPr/>
        </p:nvSpPr>
        <p:spPr>
          <a:xfrm>
            <a:off x="10448378" y="6642556"/>
            <a:ext cx="1386918" cy="215444"/>
          </a:xfrm>
          <a:prstGeom prst="rect">
            <a:avLst/>
          </a:prstGeom>
        </p:spPr>
        <p:txBody>
          <a:bodyPr wrap="none">
            <a:spAutoFit/>
          </a:bodyPr>
          <a:lstStyle/>
          <a:p>
            <a:r>
              <a:rPr lang="en-GB" sz="800" u="sng" dirty="0" err="1">
                <a:hlinkClick r:id="rId4"/>
              </a:rPr>
              <a:t>JaCrispy</a:t>
            </a:r>
            <a:r>
              <a:rPr lang="en-GB" sz="800" dirty="0"/>
              <a:t> / Alamy Stock Photo</a:t>
            </a:r>
            <a:endParaRPr lang="en-GB" sz="100" dirty="0"/>
          </a:p>
        </p:txBody>
      </p:sp>
      <p:cxnSp>
        <p:nvCxnSpPr>
          <p:cNvPr id="6" name="Straight Connector 5">
            <a:extLst>
              <a:ext uri="{FF2B5EF4-FFF2-40B4-BE49-F238E27FC236}">
                <a16:creationId xmlns:a16="http://schemas.microsoft.com/office/drawing/2014/main" id="{95473785-2A8F-47B0-823C-A5CA37CC41B1}"/>
              </a:ext>
            </a:extLst>
          </p:cNvPr>
          <p:cNvCxnSpPr/>
          <p:nvPr/>
        </p:nvCxnSpPr>
        <p:spPr>
          <a:xfrm>
            <a:off x="3789289" y="975736"/>
            <a:ext cx="0" cy="635902"/>
          </a:xfrm>
          <a:prstGeom prst="line">
            <a:avLst/>
          </a:prstGeom>
          <a:ln w="38100">
            <a:solidFill>
              <a:schemeClr val="bg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160950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ndoor, table, desk, counter&#10;&#10;Description automatically generated">
            <a:extLst>
              <a:ext uri="{FF2B5EF4-FFF2-40B4-BE49-F238E27FC236}">
                <a16:creationId xmlns:a16="http://schemas.microsoft.com/office/drawing/2014/main" id="{03588340-B33F-4911-9C91-6DDC4B03F26A}"/>
              </a:ext>
            </a:extLst>
          </p:cNvPr>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p:spPr>
      </p:pic>
      <p:sp>
        <p:nvSpPr>
          <p:cNvPr id="4" name="Rectangle 3">
            <a:extLst>
              <a:ext uri="{FF2B5EF4-FFF2-40B4-BE49-F238E27FC236}">
                <a16:creationId xmlns:a16="http://schemas.microsoft.com/office/drawing/2014/main" id="{276C369B-52E8-4F23-9350-D0BDCD0676ED}"/>
              </a:ext>
            </a:extLst>
          </p:cNvPr>
          <p:cNvSpPr/>
          <p:nvPr/>
        </p:nvSpPr>
        <p:spPr>
          <a:xfrm>
            <a:off x="10018587" y="6657687"/>
            <a:ext cx="1444626" cy="200055"/>
          </a:xfrm>
          <a:prstGeom prst="rect">
            <a:avLst/>
          </a:prstGeom>
        </p:spPr>
        <p:txBody>
          <a:bodyPr wrap="none">
            <a:spAutoFit/>
          </a:bodyPr>
          <a:lstStyle/>
          <a:p>
            <a:r>
              <a:rPr lang="en-GB" sz="700" dirty="0" err="1">
                <a:solidFill>
                  <a:schemeClr val="bg1"/>
                </a:solidFill>
                <a:latin typeface="Arial" panose="020B0604020202020204" pitchFamily="34" charset="0"/>
                <a:hlinkClick r:id="rId4">
                  <a:extLst>
                    <a:ext uri="{A12FA001-AC4F-418D-AE19-62706E023703}">
                      <ahyp:hlinkClr xmlns:ahyp="http://schemas.microsoft.com/office/drawing/2018/hyperlinkcolor" val="tx"/>
                    </a:ext>
                  </a:extLst>
                </a:hlinkClick>
              </a:rPr>
              <a:t>blickwinkel</a:t>
            </a:r>
            <a:r>
              <a:rPr lang="en-GB" sz="700" dirty="0">
                <a:solidFill>
                  <a:schemeClr val="bg1"/>
                </a:solidFill>
                <a:latin typeface="Arial" panose="020B0604020202020204" pitchFamily="34" charset="0"/>
              </a:rPr>
              <a:t> / Alamy Stock Photo</a:t>
            </a:r>
            <a:endParaRPr lang="en-GB" sz="700" dirty="0">
              <a:solidFill>
                <a:schemeClr val="bg1"/>
              </a:solidFill>
            </a:endParaRPr>
          </a:p>
        </p:txBody>
      </p:sp>
      <p:sp>
        <p:nvSpPr>
          <p:cNvPr id="7" name="Title 1">
            <a:extLst>
              <a:ext uri="{FF2B5EF4-FFF2-40B4-BE49-F238E27FC236}">
                <a16:creationId xmlns:a16="http://schemas.microsoft.com/office/drawing/2014/main" id="{FDCB5F6A-9172-4134-8AF0-83D9C313A052}"/>
              </a:ext>
            </a:extLst>
          </p:cNvPr>
          <p:cNvSpPr txBox="1">
            <a:spLocks/>
          </p:cNvSpPr>
          <p:nvPr/>
        </p:nvSpPr>
        <p:spPr>
          <a:xfrm>
            <a:off x="9140734" y="3046069"/>
            <a:ext cx="320033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err="1">
                <a:latin typeface="Arial" panose="020B0604020202020204" pitchFamily="34" charset="0"/>
                <a:cs typeface="Arial" panose="020B0604020202020204" pitchFamily="34" charset="0"/>
              </a:rPr>
              <a:t>Agir</a:t>
            </a:r>
            <a:r>
              <a:rPr lang="en-GB" sz="2800" b="1" dirty="0">
                <a:latin typeface="Arial" panose="020B0604020202020204" pitchFamily="34" charset="0"/>
                <a:cs typeface="Arial" panose="020B0604020202020204" pitchFamily="34" charset="0"/>
              </a:rPr>
              <a:t> au </a:t>
            </a:r>
            <a:r>
              <a:rPr lang="en-GB" sz="2800" b="1" dirty="0" err="1">
                <a:latin typeface="Arial" panose="020B0604020202020204" pitchFamily="34" charset="0"/>
                <a:cs typeface="Arial" panose="020B0604020202020204" pitchFamily="34" charset="0"/>
              </a:rPr>
              <a:t>niveau</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des </a:t>
            </a:r>
            <a:r>
              <a:rPr lang="en-GB" sz="2800" b="1" dirty="0" err="1">
                <a:latin typeface="Arial" panose="020B0604020202020204" pitchFamily="34" charset="0"/>
                <a:cs typeface="Arial" panose="020B0604020202020204" pitchFamily="34" charset="0"/>
              </a:rPr>
              <a:t>dispositifs</a:t>
            </a:r>
            <a:endParaRPr lang="en-GB" sz="2800" b="1" dirty="0">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790FEBC1-F26E-4F3F-B2A2-4E4B45BD0161}"/>
              </a:ext>
            </a:extLst>
          </p:cNvPr>
          <p:cNvCxnSpPr/>
          <p:nvPr/>
        </p:nvCxnSpPr>
        <p:spPr>
          <a:xfrm>
            <a:off x="9065144" y="3390899"/>
            <a:ext cx="0" cy="635902"/>
          </a:xfrm>
          <a:prstGeom prst="line">
            <a:avLst/>
          </a:prstGeom>
          <a:ln w="38100">
            <a:solidFill>
              <a:schemeClr val="tx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1845641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1156</TotalTime>
  <Words>3619</Words>
  <Application>Microsoft Office PowerPoint</Application>
  <PresentationFormat>Widescreen</PresentationFormat>
  <Paragraphs>172</Paragraphs>
  <Slides>24</Slides>
  <Notes>21</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0</vt:i4>
      </vt:variant>
      <vt:variant>
        <vt:lpstr>Slide Titles</vt:lpstr>
      </vt:variant>
      <vt:variant>
        <vt:i4>24</vt:i4>
      </vt:variant>
    </vt:vector>
  </HeadingPairs>
  <TitlesOfParts>
    <vt:vector size="30" baseType="lpstr">
      <vt:lpstr>Arial</vt:lpstr>
      <vt:lpstr>Calibri</vt:lpstr>
      <vt:lpstr>Georgia</vt:lpstr>
      <vt:lpstr>Verdana</vt:lpstr>
      <vt:lpstr>Office Theme</vt:lpstr>
      <vt:lpstr>Office Theme</vt:lpstr>
      <vt:lpstr>Lignes directrices sur la protection en ligne des enfants à l'intention des parents (et des éducateurs)</vt:lpstr>
      <vt:lpstr>Principaux objectifs</vt:lpstr>
      <vt:lpstr>Aperçu</vt:lpstr>
      <vt:lpstr>Figure 1: Proportion (%) d'internautes par âge, 2017*</vt:lpstr>
      <vt:lpstr>Les types de risques auxquels les enfants et les jeunes sont exposés peuvent être liés au contenu, aux contacts et aux comportements</vt:lpstr>
      <vt:lpstr>PowerPoint Presentation</vt:lpstr>
      <vt:lpstr>PowerPoint Presentation</vt:lpstr>
      <vt:lpstr>Agir au niveau du réseau</vt:lpstr>
      <vt:lpstr>PowerPoint Presentation</vt:lpstr>
      <vt:lpstr>PowerPoint Presentation</vt:lpstr>
      <vt:lpstr>KA1: Dialoguez avec  vos enfants</vt:lpstr>
      <vt:lpstr>KA2: Recensez les technologies, les dispositifs et les services qui sont utilisés dans votre famille</vt:lpstr>
      <vt:lpstr>KA3: Installez des pare-feu et des logiciels antivirus sur tous les dispositifs</vt:lpstr>
      <vt:lpstr>KA4: Établissez des règles familiales concernant l'utilisation de l'Internet et des technologies</vt:lpstr>
      <vt:lpstr>KA5: Ayez une bonne connaissance de ce que font vos enfants sur l'Internet</vt:lpstr>
      <vt:lpstr>KA6: Tenez compte de l'âge du consentement numérique</vt:lpstr>
      <vt:lpstr>KA7: Contrôlez l'utilisation  des cartes de crédit et  autres moyens de paiement</vt:lpstr>
      <vt:lpstr>KA8: Sachez comment signaler les problèmes  en ligne</vt:lpstr>
      <vt:lpstr>KA9: Comprenez comment fonctionne la publicité</vt:lpstr>
      <vt:lpstr>KA10: Instaurez un climat de soutien</vt:lpstr>
      <vt:lpstr>KA11: Rencontrer des personnes dans la réalité et sur l'Internet</vt:lpstr>
      <vt:lpstr>KA12: Ayez une conversation sur l'importance des données personnelles</vt:lpstr>
      <vt:lpstr>KA13: Ayez une conversation  sur les conséquences de la publication d'images en ligne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Lignes directrices sur la protection en ligne des enfants à l’intention des parents (et des éducateurs)</dc:title>
  <dc:creator>Royer, Veronique</dc:creator>
  <cp:lastModifiedBy>Desthomas, Céline</cp:lastModifiedBy>
  <cp:revision>22</cp:revision>
  <dcterms:modified xsi:type="dcterms:W3CDTF">2020-09-16T12:32:51Z</dcterms:modified>
</cp:coreProperties>
</file>