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handoutMasterIdLst>
    <p:handoutMasterId r:id="rId28"/>
  </p:handoutMasterIdLst>
  <p:sldIdLst>
    <p:sldId id="256" r:id="rId3"/>
    <p:sldId id="307" r:id="rId4"/>
    <p:sldId id="308" r:id="rId5"/>
    <p:sldId id="295" r:id="rId6"/>
    <p:sldId id="309" r:id="rId7"/>
    <p:sldId id="2652" r:id="rId8"/>
    <p:sldId id="2653" r:id="rId9"/>
    <p:sldId id="2646" r:id="rId10"/>
    <p:sldId id="2647" r:id="rId11"/>
    <p:sldId id="2648" r:id="rId12"/>
    <p:sldId id="2654" r:id="rId13"/>
    <p:sldId id="2655" r:id="rId14"/>
    <p:sldId id="2656" r:id="rId15"/>
    <p:sldId id="2657" r:id="rId16"/>
    <p:sldId id="2659" r:id="rId17"/>
    <p:sldId id="2658" r:id="rId18"/>
    <p:sldId id="2660" r:id="rId19"/>
    <p:sldId id="2661" r:id="rId20"/>
    <p:sldId id="2662" r:id="rId21"/>
    <p:sldId id="2663" r:id="rId22"/>
    <p:sldId id="2664" r:id="rId23"/>
    <p:sldId id="2665" r:id="rId24"/>
    <p:sldId id="2666" r:id="rId25"/>
    <p:sldId id="3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D00"/>
    <a:srgbClr val="F4F4F4"/>
    <a:srgbClr val="009CD6"/>
    <a:srgbClr val="5B9BD5"/>
    <a:srgbClr val="363871"/>
    <a:srgbClr val="FFBE14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88837" autoAdjust="0"/>
  </p:normalViewPr>
  <p:slideViewPr>
    <p:cSldViewPr snapToGrid="0">
      <p:cViewPr varScale="1">
        <p:scale>
          <a:sx n="163" d="100"/>
          <a:sy n="163" d="100"/>
        </p:scale>
        <p:origin x="31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-288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92EA-4FB5-417A-96F6-B3058A54AB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5D5479-0008-4BFD-BE18-7442B16913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2114D-3A05-4B20-822E-8261653B33D2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D4BE7-9FD8-4D10-87DD-2B2BC23B46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42B2-B657-4BF5-B0C4-8D3FD65073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5079B-D1F0-49DB-8DFB-E06CD09EC1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47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008D2-43B4-45EB-8E80-36DCF9CD046D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8591F-50F3-4C40-9DA2-D793276CC0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9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Мы не можем игнорировать технологии; зачастую СМИ обращают внимание на случаи, которые могут быть проблемными (и являются таковыми), но есть и положительные моменты, и большинство людей согласились бы с утверждением, что преимуществ больше, чем недостатков. Многие сочли бы, что отсутствие подключения означает упущенные возможности.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84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Ознакомьтесь с устройствами и платформами, доступ к которым есть у вас дома. От вас не требуется наличие экспертного знания о каждом приложении и каждой игре, которыми пользуются ваши дети, но важно наличие понимания того, что они собой представляют, чтобы у вас была возможность найти более подробную информацию о них в случае возникновения проблемы</a:t>
            </a:r>
            <a:r>
              <a:rPr lang="en-GB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53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Кибербезопасность является важным компонентом защищенности в онлайновой среде. Устройства должны быть защищены от вредоносного ПО и вирусов таким же образом, как бы защищаете ваш дом от незаконного проникновения. Родители должны позаботиться о такого рода защите для своих детей</a:t>
            </a:r>
            <a:r>
              <a:rPr lang="en-GB" dirty="0"/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756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Поговорите с ними о том, где, когда и как технологии могут использоваться дома. Полезно отвлечься от использования устройств на время еды, и это правило должно распространяться и на родителей. Стоит установить правило не оставлять устройства в спальне на ночь, и это правило также должно распространяться и на родителей. В данном случае аргументация заключается в том, что наличие устройств в спальне может негативно сказаться на сне. Проблема не в том, что дети могут делать что-то не то при помощи устройства (например, получать доступ к неприемлемому контенту), но в том, что это отвлекает и мешает им высыпаться</a:t>
            </a:r>
            <a:r>
              <a:rPr lang="en-GB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47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Поинтересуйтесь, чем ваши дети занимаются в сети. Спросите, можете ли вы поиграть с ними в игру – так же, как если бы вам было интересно, чем занимаются дети, идя гулять. Родители должны иметь представление о том, чем их дети занимаются в сети, но не злоупотреблять поучениями или суждениями. У нас должно быть определенное понимание, но не стоит отвергать что-то только по той причине, что это нам недоступно. Дети и молодые люди извлекают пользу из своего пребывания в сети – важно соблюдение баланса и наличие иных занятий кроме проведения времени в онлайновой среде</a:t>
            </a:r>
            <a:r>
              <a:rPr lang="en-GB" dirty="0"/>
              <a:t>…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43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Полезным руководством для родителей могут быть возрастные рейтинги для игр или приложений; также существуют веб-сайты, на которых размещаются полезные обзоры популярных игр и приложений</a:t>
            </a:r>
            <a:r>
              <a:rPr lang="en-GB" dirty="0"/>
              <a:t>. www.commonsensemedia.org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81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устройствах есть настройки, позволяющие отключить покупки в приложениях или использование кредитных карт в сети. Перед тем, как устройство передано ребенку, важно включить эти настройки, чтобы иметь определенный контроль над покупками в сети</a:t>
            </a:r>
            <a:r>
              <a:rPr lang="en-GB" dirty="0"/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40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Крайне важно обладать знанием о том, как отправить жалобу. В идеальной ситуации если возникает проблема, дети и молодые люди сообщают об этом родителям или взрослым, которым они доверяют, но также существуют линии поддержки и, разумеется, во многих случаях они могут подать жалобу администраторам приложения/игры. Подача жалоб важна, и ее следует поощрять; дети должны знать о том, как это сделать. В данном случае то, как реагируют родители, имеет огромное значение: если вам рассказали о проблеме, это хорошо, ребенок не утаивает ее; от вашей реакции зависит, обратится ли ребенок к вам снова в будущем при возникновении проблем</a:t>
            </a:r>
            <a:r>
              <a:rPr lang="en-GB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99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случаях безвозмездного получения услуг (т. е. без оплаты) продуктом являемся мы, пользователи. Дети и молодые люди должны понимать, что зачастую они дают приложениям и играм доступ к своим данным. Обсуждение этого вопроса важно: напомните им, что они могут обратиться к вам в случаях, когда у них не уверенности</a:t>
            </a:r>
            <a:r>
              <a:rPr lang="en-GB" dirty="0"/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4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42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Одна из наиболее часто повторяемых рекомендаций в области безопасности в онлайновой среде – не разговаривайте с незнакомцами в сети – приводит в пример истории с педофилами и по понятным причинам вызывает у родителей страх. Эта рекомендация важна, но дети все же разговаривают с незнакомцами, и это не обязательно приводит к проблемам. При этом если они испытывают дискомфорт в общении с кем-то, если кто-то пересылает им что-то неприемлемое или просит их сделать что-то, что они считают неправильным, они должны сообщить об этом. Тем не менее, если, сообщая о таком случае, они будут бояться последствий, – например, что они не смогут больше пользоваться конкретным приложением или игрой – то родители должны подумать о том, какова вероятность того, что дети расскажут об этом? Если посторонний человек ведет себя ненадлежащим образом по отношению к ним, – например, пересылает им неприемлемые изображения через социальную сеть (или просит ребенка прислать что-то неприемлемое) – правильно ли будет сказать ребенку, что он не может больше использовать данное приложение? Ребенок не совершил никакого проступка, но несет наказание. Может существовать возможность заблокировать конкретного пользователя и пожаловаться на его действия – большинство сайтов предлагают инструменты, позволяющие пользователям настраивать круг лиц, имеющих возможность отсылать им сообщения и пр. В этом вопросе также особенно важно налаживание диалога и обсуждение</a:t>
            </a:r>
            <a:r>
              <a:rPr lang="en-GB" i="0" dirty="0"/>
              <a:t>. 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графике показана доля пользователей интернета в возрасте от 15 до 24 лет в сравнении с населением всей Земли; очевидно, что представители данной возрастной группы более склонны к использованию интернета, чем люди в среднем, что указывает на актуальность задачи по защите ребенка в онлайновой среде.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83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Важно обсуждать, какой информацией можно делиться. Тотальный запрет на размещение любых персональных данных не конструктивен: в современной онлайновой среде без передачи персональных данных возможности очень ограничены, поэтому поговорите о том, какую информацию передавать приемлемо, а какую нет</a:t>
            </a:r>
            <a:r>
              <a:rPr lang="en-GB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21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Важен диалог о репутации в сети: что о вас подумают, если при вводе вашего имени в поисковую систему в выдаче будут компрометирующие фотографии или сообщение в Твиттере с использованием недопустимых выражений. Необходимо помнить о том, что зачастую изображения, публикуемые в сети, лишены контекста и легко могут быть интерпретированы превратно. Родителям также стоит обратить внимание на фотографии детей, которые они могут публиковать, – убедились ли они в том, что у детей нет возражений в отношении публикуемых изображений</a:t>
            </a:r>
            <a:r>
              <a:rPr lang="en-GB" dirty="0"/>
              <a:t>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7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Можно утверждать, что ни один из этих рисков не нов; они существовали задолго до появления интернета, и взрослые защищают детей и молодых людей от всех этих рисков в реальном мире, даже не задумываясь об этом лишний раз, но управлять этими рисками в онлайновой среде труднее. Так, до появления интернета родители могли держать под контролем происходящее с детьми в домашней среде, но с развитием технологий это стало труднее, то есть интернет привел к том, что подвергнуться некоторым из этих рисков стало проще. Родители должны чувствовать себя в силах управлять этими рисками; это труднее, чем в реальном мире, но диалог, обсуждение и надлежащая коммуникация помогут найти решение</a:t>
            </a:r>
            <a:r>
              <a:rPr lang="en-GB" dirty="0"/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47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Хороший пример риска (продолжая тему предыдущего слайда): до появления интернета дети могли искать оскорбительные выражения в словарях. На следующем слайде (седьмом) видны дети, которые ищут в сети то, что не следует. Важный момент заключается в том, что родителям не следует удивляться, что иногда дети и молодые люди поступают ненадлежащим образом. Так было всегда: их подзадоривали друзья, они хотели казаться дерзкими – все это было частью взросления</a:t>
            </a:r>
            <a:r>
              <a:rPr lang="en-GB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8043-DB9B-4CE6-916A-01B07CC226A5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57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Когда они ищут значения оскорбительных выражений в сети, контент, который они могут получить при выдаче, является гораздо более экстремальным, чем то, что они могли найти в словаре, и, разумеется, они получают в выдаче фото- и видеоматериалы наряду с текстом. Родители, обнаружившие, что их дети ищут в словаре грубые выражения, вряд ли отреагировали бы остро, но для родителей, чьи дети видят неприемлемый контент в сети, такая реакция гораздо более вероятна. Мы понимаем, почему контент может вызвать шок, но вопрос в следующем: если дети делают то же, что делали всегда, – испытывали границы на прочность, проявляли любопытство – то можем ли мы их в этом винить? Кто дал им телефоны, планшеты, компьютеры? Это были их родители, поэтому чрезвычайно важно реагировать сдержанно в случаях, когда что-то идет не так. Дети могут быть очень обеспокоены увиденным контентом и нуждаться в поддержке, а не порицании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80188-A709-4A34-9BAF-21DFDA746D43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1637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Разумеется, родители могут управлять тем контентом, к которому их дети могут иметь доступ; этого можно добиться тремя способами. Уровень сети касается фильтрации контента, попадающего в дом. Существуют возможности по установке фильтра на интернет-соединении, и многими поставщиками предлагаются инструменты родительского контроля, которые могут управлять неприемлемым контентом: например, блокировать различные типы контента из списка в настройках, когда конкретное устройство подключается к интернету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8043-DB9B-4CE6-916A-01B07CC226A5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739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Фильтрация на уровне сети (см. предыдущий слайд) полезна, но она не применима в том случае, когда дети пользуются смартфоном или планшетом с мобильным интернетом, или же подключаются к другой сети Wi-Fi, где не установлена фильтрация контента. Уровень устройств касается настроек, доступных сегодня на телефонах, планшетах и компьютерах. Если они надлежащим образом установлены, то это ограничит контент, к которому может получить доступ устройство, вне зависимости от действий, предпринятых на уровне сети. Важно отметить, что у детей и молодых людей почти наверняка будут знакомые без какой-либо фильтрации, поэтому если они захотят получить доступ к какому-либо типу контента, то они могут иметь такую возможность. Помните, что контент может быть скачан и переслан в сообщении. Такой способ не будет зарегистрирован системой фильтрации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8043-DB9B-4CE6-916A-01B07CC226A5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587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Человеческий уровень, вероятно, является важнейшим из всех: признать, что родители могут быть экспертами в области фильтрации и мониторинга контента, но, когда дети находятся у кого-то в гостях, нельзя исходить из того, что другие взрослые так же осторожны. По этой причине есть нужда в диалоге и обсуждении – открытые каналы коммуникации крайне важны. Наверняка родители хотели бы знать, столкнулся ли их ребенок с проблемой? Если они отреагируют слишком остро, то вряд ли ребенок расскажет им о возникшей проблеме в будущем –в тот момент, когда им может быть по-настоящему нужна помощь и поддержка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8043-DB9B-4CE6-916A-01B07CC226A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62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Совместная работа с детьми очень важна. Открывайте для себя новое всей семьей. Всегда ожидать худшего неконструктивно; признайте, что СМИ всегда обращают внимание на вопиющие случаи, и да, есть риски, но риски есть и в реальном мире, однако из-за них мы не перестаем выпускать детей на улицу. Здесь важен баланс – поговорите с детьми</a:t>
            </a:r>
            <a:r>
              <a:rPr lang="en-GB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049A8C-F0BB-4272-9D2B-AB5262E10062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543E5-6C48-4CDD-A44C-172011688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4699" y="5914419"/>
            <a:ext cx="639990" cy="7054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242398-E226-4517-BB53-572F445F3143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46A0C1-0E8C-45B0-944A-A02F140E7D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123377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AB02DC-F311-4ED9-8DA3-92AD450BB20C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7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A9A3B-CF71-48AC-B4B0-550E5EC7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68" y="712393"/>
            <a:ext cx="10976290" cy="635902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35575D-2A7B-417D-BB1B-9E538CFA647E}"/>
              </a:ext>
            </a:extLst>
          </p:cNvPr>
          <p:cNvCxnSpPr/>
          <p:nvPr userDrawn="1"/>
        </p:nvCxnSpPr>
        <p:spPr>
          <a:xfrm>
            <a:off x="447102" y="71239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16270" y="1487227"/>
            <a:ext cx="10976290" cy="4658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A661F-800A-4D80-80A8-E153B042F79F}"/>
              </a:ext>
            </a:extLst>
          </p:cNvPr>
          <p:cNvSpPr txBox="1"/>
          <p:nvPr userDrawn="1"/>
        </p:nvSpPr>
        <p:spPr>
          <a:xfrm>
            <a:off x="25738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</p:spTree>
    <p:extLst>
      <p:ext uri="{BB962C8B-B14F-4D97-AF65-F5344CB8AC3E}">
        <p14:creationId xmlns:p14="http://schemas.microsoft.com/office/powerpoint/2010/main" val="3866050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A9A3B-CF71-48AC-B4B0-550E5EC7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68" y="712393"/>
            <a:ext cx="10976290" cy="635902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35575D-2A7B-417D-BB1B-9E538CFA647E}"/>
              </a:ext>
            </a:extLst>
          </p:cNvPr>
          <p:cNvCxnSpPr/>
          <p:nvPr userDrawn="1"/>
        </p:nvCxnSpPr>
        <p:spPr>
          <a:xfrm>
            <a:off x="438789" y="494195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16270" y="1487227"/>
            <a:ext cx="10976290" cy="4658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A661F-800A-4D80-80A8-E153B042F79F}"/>
              </a:ext>
            </a:extLst>
          </p:cNvPr>
          <p:cNvSpPr txBox="1"/>
          <p:nvPr userDrawn="1"/>
        </p:nvSpPr>
        <p:spPr>
          <a:xfrm>
            <a:off x="25738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</p:spTree>
    <p:extLst>
      <p:ext uri="{BB962C8B-B14F-4D97-AF65-F5344CB8AC3E}">
        <p14:creationId xmlns:p14="http://schemas.microsoft.com/office/powerpoint/2010/main" val="4139101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08D5F-0C4B-4F2A-958D-D1D42D8E6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257DB-81BD-4424-9522-15D1461D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891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B24AF-A5D5-4EE0-8C5F-19190DD6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54442"/>
            <a:ext cx="10515600" cy="8759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329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960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554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082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0DA73-A4DB-4CF0-B22D-3E0D29E241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2305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6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y bg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065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A339CD-6A5C-44CC-B893-9F8FFA02F5EC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45487-798F-461C-9A8B-77DCC7F0D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123377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A647C-A7BD-47C9-962C-55289EF4CD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1804" y="1816887"/>
            <a:ext cx="8123382" cy="4370553"/>
          </a:xfrm>
        </p:spPr>
        <p:txBody>
          <a:bodyPr>
            <a:noAutofit/>
          </a:bodyPr>
          <a:lstStyle>
            <a:lvl1pPr marL="2286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20"/>
            </a:lvl1pPr>
            <a:lvl2pPr marL="6858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20"/>
            </a:lvl2pPr>
            <a:lvl3pPr marL="11430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20"/>
            </a:lvl3pPr>
            <a:lvl4pPr marL="16002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20"/>
            </a:lvl4pPr>
            <a:lvl5pPr>
              <a:buClr>
                <a:srgbClr val="5B9BD5"/>
              </a:buClr>
              <a:defRPr/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845B29-D0D0-4446-B37B-D2223E58D6B9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F0DD41A-E3AA-4559-86A1-C3DB5182964F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</p:spTree>
    <p:extLst>
      <p:ext uri="{BB962C8B-B14F-4D97-AF65-F5344CB8AC3E}">
        <p14:creationId xmlns:p14="http://schemas.microsoft.com/office/powerpoint/2010/main" val="121580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grey bg">
    <p:bg>
      <p:bgPr>
        <a:solidFill>
          <a:srgbClr val="0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9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C1BD08B-7EB6-4A3C-B302-107590EC4A69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8E5A-AB76-4634-8AD9-64C991C6FC0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75855" y="1816096"/>
            <a:ext cx="3984630" cy="4351338"/>
          </a:xfrm>
        </p:spPr>
        <p:txBody>
          <a:bodyPr>
            <a:noAutofit/>
          </a:bodyPr>
          <a:lstStyle>
            <a:lvl1pPr marL="2286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1pPr>
            <a:lvl2pPr marL="6858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2pPr>
            <a:lvl3pPr marL="11430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3pPr>
            <a:lvl4pPr marL="16002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4pPr>
            <a:lvl5pPr>
              <a:buClr>
                <a:srgbClr val="5B9BD5"/>
              </a:buClr>
              <a:defRPr spc="0"/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8F227-A22B-432C-84DE-6E0A3BE38D6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36837" y="1816887"/>
            <a:ext cx="3984631" cy="4351338"/>
          </a:xfrm>
        </p:spPr>
        <p:txBody>
          <a:bodyPr>
            <a:noAutofit/>
          </a:bodyPr>
          <a:lstStyle>
            <a:lvl1pPr marL="2286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1pPr>
            <a:lvl2pPr marL="6858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2pPr>
            <a:lvl3pPr marL="11430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3pPr>
            <a:lvl4pPr marL="16002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4pPr>
            <a:lvl5pPr>
              <a:buClr>
                <a:srgbClr val="5B9BD5"/>
              </a:buClr>
              <a:defRPr spc="0"/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1607A-7D50-402E-A24D-D5BFDC36168E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8A11E3-107A-46D5-BE30-5E8872295C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238871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46AE7A-FF2C-4E28-A42C-CA780792192D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37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448378-ED0D-4F7C-90E7-4BCAD0A493AD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A0DE-A965-4E02-8A8B-981E2FDE5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7382" y="1804513"/>
            <a:ext cx="4001783" cy="496095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400" b="0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20F59-7539-405E-B005-C5C92782E9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87382" y="2300608"/>
            <a:ext cx="4001783" cy="3684588"/>
          </a:xfrm>
        </p:spPr>
        <p:txBody>
          <a:bodyPr>
            <a:noAutofit/>
          </a:bodyPr>
          <a:lstStyle>
            <a:lvl1pPr marL="228600" indent="-137160">
              <a:lnSpc>
                <a:spcPts val="2400"/>
              </a:lnSpc>
              <a:buClr>
                <a:srgbClr val="009CD6"/>
              </a:buClr>
              <a:buSzPct val="104000"/>
              <a:buFont typeface="Arial" panose="020B0604020202020204" pitchFamily="34" charset="0"/>
              <a:buChar char="•"/>
              <a:defRPr sz="1400" spc="30" baseline="0"/>
            </a:lvl1pPr>
            <a:lvl2pPr marL="6858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30" baseline="0"/>
            </a:lvl2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0009F-7D1F-437F-8617-7F93D3743130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E6D208-1F00-412A-86E9-1A7081F5657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249024" y="1804513"/>
            <a:ext cx="4001783" cy="496095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400" b="0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8B83478-806A-4C07-A7A7-0CDF7E621EB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249024" y="2300608"/>
            <a:ext cx="4001783" cy="3684588"/>
          </a:xfrm>
        </p:spPr>
        <p:txBody>
          <a:bodyPr>
            <a:noAutofit/>
          </a:bodyPr>
          <a:lstStyle>
            <a:lvl1pPr marL="228600" indent="-137160">
              <a:lnSpc>
                <a:spcPts val="2400"/>
              </a:lnSpc>
              <a:buClr>
                <a:srgbClr val="009CD6"/>
              </a:buClr>
              <a:buSzPct val="104000"/>
              <a:buFont typeface="Arial" panose="020B0604020202020204" pitchFamily="34" charset="0"/>
              <a:buChar char="•"/>
              <a:defRPr sz="1400" spc="30" baseline="0"/>
            </a:lvl1pPr>
            <a:lvl2pPr marL="6858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30" baseline="0"/>
            </a:lvl2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EC8E20-C27A-4589-888C-445DC4138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268210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69C6EC-04B2-4B4C-B7B8-7803E5B7717B}"/>
              </a:ext>
            </a:extLst>
          </p:cNvPr>
          <p:cNvCxnSpPr/>
          <p:nvPr userDrawn="1"/>
        </p:nvCxnSpPr>
        <p:spPr>
          <a:xfrm>
            <a:off x="2799142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38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333CFF9-AD29-49CE-92E6-7160016D014C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81692" y="1828006"/>
            <a:ext cx="4090872" cy="42578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6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E0F6D26-4165-4298-B9DF-69A0CA57C65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371433" y="1828006"/>
            <a:ext cx="4090872" cy="42578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6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BDF0A-2959-41FB-AA69-9936BEE2197F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86F7E5-750B-44B9-B7F9-B2A461E48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479699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536CD0-EF9F-4D95-8A4C-9755A7B1E34D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176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131753-3667-4562-8F58-DFFD7086C9F7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04216" y="1828006"/>
            <a:ext cx="8001755" cy="43594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4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4A46A-76EA-4BD3-BD9A-69BC5CC215F5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0B2203-9207-46C3-87CB-F3A8D3DE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123377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8F4D2F-D24B-43D9-B1D8-7F9CCDD8C3E9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347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876802" cy="62945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18F21-972E-41C3-BC10-447431AA7F07}"/>
              </a:ext>
            </a:extLst>
          </p:cNvPr>
          <p:cNvSpPr/>
          <p:nvPr userDrawn="1"/>
        </p:nvSpPr>
        <p:spPr>
          <a:xfrm>
            <a:off x="4876802" y="0"/>
            <a:ext cx="73151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9883" y="1807686"/>
            <a:ext cx="6422673" cy="42578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4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526C13-9162-410F-8007-F7A7EB69F3B7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964690-555F-4B95-B679-92D0F1B3EFD0}"/>
              </a:ext>
            </a:extLst>
          </p:cNvPr>
          <p:cNvCxnSpPr/>
          <p:nvPr userDrawn="1"/>
        </p:nvCxnSpPr>
        <p:spPr>
          <a:xfrm>
            <a:off x="490070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495DF11-8C13-47CF-AC43-3D374F6C5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603" y="849573"/>
            <a:ext cx="6503950" cy="635902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2770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-1"/>
            <a:ext cx="6207114" cy="61745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C668CC-DB16-4887-8025-8A8276041E32}"/>
              </a:ext>
            </a:extLst>
          </p:cNvPr>
          <p:cNvSpPr/>
          <p:nvPr userDrawn="1"/>
        </p:nvSpPr>
        <p:spPr>
          <a:xfrm>
            <a:off x="6220969" y="0"/>
            <a:ext cx="59710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A9A3B-CF71-48AC-B4B0-550E5EC7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155" y="819969"/>
            <a:ext cx="5430892" cy="635902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71920" y="1613474"/>
            <a:ext cx="5207259" cy="463215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4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35575D-2A7B-417D-BB1B-9E538CFA647E}"/>
              </a:ext>
            </a:extLst>
          </p:cNvPr>
          <p:cNvCxnSpPr/>
          <p:nvPr userDrawn="1"/>
        </p:nvCxnSpPr>
        <p:spPr>
          <a:xfrm>
            <a:off x="6238347" y="819969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C1377C8-B99C-420B-9B98-7B58CBBD99C1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</p:spTree>
    <p:extLst>
      <p:ext uri="{BB962C8B-B14F-4D97-AF65-F5344CB8AC3E}">
        <p14:creationId xmlns:p14="http://schemas.microsoft.com/office/powerpoint/2010/main" val="325500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99501-2A5A-45F8-BACF-23701FE6833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7011358" cy="6165272"/>
          </a:xfrm>
          <a:solidFill>
            <a:srgbClr val="F4F4F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A56A7-664F-42EB-88DA-BF5FA71004D2}"/>
              </a:ext>
            </a:extLst>
          </p:cNvPr>
          <p:cNvSpPr/>
          <p:nvPr userDrawn="1"/>
        </p:nvSpPr>
        <p:spPr>
          <a:xfrm>
            <a:off x="7011358" y="0"/>
            <a:ext cx="51603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260B5-3078-4CFA-A43A-D57EA4E9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057400"/>
            <a:ext cx="4302118" cy="41078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15370-5122-4807-A363-33BAB994D040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9460E7-AF10-4C34-86FF-AEDFB6F99F8C}"/>
              </a:ext>
            </a:extLst>
          </p:cNvPr>
          <p:cNvCxnSpPr/>
          <p:nvPr userDrawn="1"/>
        </p:nvCxnSpPr>
        <p:spPr>
          <a:xfrm>
            <a:off x="7029745" y="819969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12B7F03-759D-40A9-83C8-8E11142E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6" y="819969"/>
            <a:ext cx="4400924" cy="635902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363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C4518C-C369-4BCE-93F6-ACF7A0A4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10" y="417963"/>
            <a:ext cx="10515600" cy="74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8A0EE-5A32-42C1-8C1D-EA2BEF099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009" y="134233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1EF30AC-9A04-46AF-B582-7B2C4A699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97" y="6339417"/>
            <a:ext cx="22540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4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www.itu.int/ITU-D</a:t>
            </a:r>
          </a:p>
        </p:txBody>
      </p:sp>
    </p:spTree>
    <p:extLst>
      <p:ext uri="{BB962C8B-B14F-4D97-AF65-F5344CB8AC3E}">
        <p14:creationId xmlns:p14="http://schemas.microsoft.com/office/powerpoint/2010/main" val="345210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2" r:id="rId3"/>
    <p:sldLayoutId id="2147483653" r:id="rId4"/>
    <p:sldLayoutId id="2147483656" r:id="rId5"/>
    <p:sldLayoutId id="2147483675" r:id="rId6"/>
    <p:sldLayoutId id="2147483674" r:id="rId7"/>
    <p:sldLayoutId id="2147483672" r:id="rId8"/>
    <p:sldLayoutId id="2147483657" r:id="rId9"/>
    <p:sldLayoutId id="2147483673" r:id="rId10"/>
    <p:sldLayoutId id="2147483676" r:id="rId11"/>
    <p:sldLayoutId id="2147483649" r:id="rId12"/>
    <p:sldLayoutId id="2147483651" r:id="rId13"/>
    <p:sldLayoutId id="2147483655" r:id="rId14"/>
    <p:sldLayoutId id="2147483670" r:id="rId15"/>
    <p:sldLayoutId id="2147483660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137160" algn="l" defTabSz="914400" rtl="0" eaLnBrk="1" latinLnBrk="0" hangingPunct="1">
        <a:lnSpc>
          <a:spcPts val="2200"/>
        </a:lnSpc>
        <a:spcBef>
          <a:spcPts val="10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13716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13716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400" kern="1200" spc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13716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400" kern="1200" spc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1800" kern="1200" spc="3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72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alamy.com/search/imageresults.aspx?cid=4XSF6WTJCHDQNSLJWDKEWWBHDX5EPUD8FA87YBW7TK37QBTUNUBCUXSG43DLJ8GS&amp;name=Westend61+GmbH&amp;st=12&amp;mode=0&amp;comp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alamy.com/search/imageresults.aspx?pseudoid=%7BA5F7F9F0-91A6-446B-9190-34CA62ED911C%7D&amp;name=JaCrispy&amp;st=11&amp;mode=0&amp;comp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alamy.com/search/imageresults.aspx?cid=MGC2REEDFNLQJ9JM7C6EA5EQS4S9MCCHZJQWMNFVW58U7BJJ4KQGD2LJBVJTG923&amp;name=blickwinkel&amp;st=12&amp;mode=0&amp;comp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table, front&#10;&#10;Description automatically generated">
            <a:extLst>
              <a:ext uri="{FF2B5EF4-FFF2-40B4-BE49-F238E27FC236}">
                <a16:creationId xmlns:a16="http://schemas.microsoft.com/office/drawing/2014/main" id="{8C49C419-DCBA-4337-BD5D-592B36E68A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r="31990"/>
          <a:stretch/>
        </p:blipFill>
        <p:spPr>
          <a:xfrm>
            <a:off x="0" y="0"/>
            <a:ext cx="6207125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7F4E46-ECD5-429A-925A-82B876DF6C51}"/>
              </a:ext>
            </a:extLst>
          </p:cNvPr>
          <p:cNvSpPr/>
          <p:nvPr/>
        </p:nvSpPr>
        <p:spPr>
          <a:xfrm>
            <a:off x="6207125" y="0"/>
            <a:ext cx="5984875" cy="6858000"/>
          </a:xfrm>
          <a:prstGeom prst="rect">
            <a:avLst/>
          </a:prstGeom>
          <a:solidFill>
            <a:srgbClr val="00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E4395C-6830-45D6-85A8-98EB4AD9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95" y="866035"/>
            <a:ext cx="5035718" cy="2292261"/>
          </a:xfrm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</a:rPr>
              <a:t>Руководящие указания для родителей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(и педагогов) по защите ребенка в онлайновой среде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3E0FFC-EECB-4838-8986-7A429D7D3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093" y="5759284"/>
            <a:ext cx="748040" cy="82425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9DDD6C-CB65-4079-9BB3-1EB1E2950C14}"/>
              </a:ext>
            </a:extLst>
          </p:cNvPr>
          <p:cNvCxnSpPr/>
          <p:nvPr/>
        </p:nvCxnSpPr>
        <p:spPr>
          <a:xfrm>
            <a:off x="6229989" y="866035"/>
            <a:ext cx="0" cy="6359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266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sitting in a library&#10;&#10;Description automatically generated">
            <a:extLst>
              <a:ext uri="{FF2B5EF4-FFF2-40B4-BE49-F238E27FC236}">
                <a16:creationId xmlns:a16="http://schemas.microsoft.com/office/drawing/2014/main" id="{6028E201-2BF2-473F-8E4C-33F712390EE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82"/>
            <a:ext cx="12192000" cy="812958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9A5BCC-15CB-43EB-A4E6-434353AA21D0}"/>
              </a:ext>
            </a:extLst>
          </p:cNvPr>
          <p:cNvSpPr/>
          <p:nvPr/>
        </p:nvSpPr>
        <p:spPr>
          <a:xfrm>
            <a:off x="10085139" y="6642556"/>
            <a:ext cx="1991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u="sng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Westend61 GmbH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</a:rPr>
              <a:t> / Alamy Stock Photo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B19DB6-A89B-4589-8B74-E93BDB1DA455}"/>
              </a:ext>
            </a:extLst>
          </p:cNvPr>
          <p:cNvSpPr txBox="1">
            <a:spLocks/>
          </p:cNvSpPr>
          <p:nvPr/>
        </p:nvSpPr>
        <p:spPr>
          <a:xfrm>
            <a:off x="7039928" y="611747"/>
            <a:ext cx="6090421" cy="1434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Человеческий уровень</a:t>
            </a:r>
            <a:endParaRPr lang="en-GB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диалог, обсуждение, коммуникация</a:t>
            </a:r>
            <a:endParaRPr lang="en-GB" sz="3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6DDF8-437D-4F3B-A951-645839177C2F}"/>
              </a:ext>
            </a:extLst>
          </p:cNvPr>
          <p:cNvCxnSpPr/>
          <p:nvPr/>
        </p:nvCxnSpPr>
        <p:spPr>
          <a:xfrm>
            <a:off x="6989843" y="611747"/>
            <a:ext cx="0" cy="6359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68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5D06F-DA01-480F-A437-F4CAC1C6F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9883" y="2202286"/>
            <a:ext cx="5732083" cy="38632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Попробуйте заняться чем-нибудь вместе в сети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Сформируйте атмосферу доверия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 реагируйте слишком остро, если дети рассказывают вам о каком-то происшествии в сети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Удостоверьтесь в том, что ваши дети знают, что вы им доверяете</a:t>
            </a:r>
            <a:r>
              <a:rPr lang="en-GB" dirty="0"/>
              <a:t>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933FA5-F997-4175-9503-D3A46EF6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101" y="792481"/>
            <a:ext cx="6827473" cy="950652"/>
          </a:xfrm>
        </p:spPr>
        <p:txBody>
          <a:bodyPr/>
          <a:lstStyle/>
          <a:p>
            <a:r>
              <a:rPr lang="ru-RU" dirty="0"/>
              <a:t>Основное решение 1: Поговорите с детьми</a:t>
            </a:r>
            <a:endParaRPr lang="en-US" dirty="0"/>
          </a:p>
        </p:txBody>
      </p:sp>
      <p:pic>
        <p:nvPicPr>
          <p:cNvPr id="5" name="Content Placeholder 5" descr="A person sitting in a library&#10;&#10;Description automatically generated">
            <a:extLst>
              <a:ext uri="{FF2B5EF4-FFF2-40B4-BE49-F238E27FC236}">
                <a16:creationId xmlns:a16="http://schemas.microsoft.com/office/drawing/2014/main" id="{1CE8FC5C-5DBF-415B-90AC-2CFDE6BD24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 r="24165"/>
          <a:stretch/>
        </p:blipFill>
        <p:spPr>
          <a:xfrm>
            <a:off x="0" y="0"/>
            <a:ext cx="4876800" cy="6294438"/>
          </a:xfrm>
        </p:spPr>
      </p:pic>
    </p:spTree>
    <p:extLst>
      <p:ext uri="{BB962C8B-B14F-4D97-AF65-F5344CB8AC3E}">
        <p14:creationId xmlns:p14="http://schemas.microsoft.com/office/powerpoint/2010/main" val="1329851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A picture containing indoor, holding, sitting, looking&#10;&#10;Description automatically generated">
            <a:extLst>
              <a:ext uri="{FF2B5EF4-FFF2-40B4-BE49-F238E27FC236}">
                <a16:creationId xmlns:a16="http://schemas.microsoft.com/office/drawing/2014/main" id="{CB454E51-AF14-4609-A490-5F02CB0B27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 b="4458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1DA370-EDF1-4A84-91E6-C9868AD6B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9884" y="2615273"/>
            <a:ext cx="3343052" cy="28840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Какие используются устройства</a:t>
            </a:r>
            <a:r>
              <a:rPr lang="en-GB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Мобильные телефоны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Ноутбуки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"Умный" телевизор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Игровая консоль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Устройства отслеживания физической активности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"Умные" колонки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A74F3F-AAB2-423A-93B3-37FB35AB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602" y="849573"/>
            <a:ext cx="6767385" cy="1541202"/>
          </a:xfrm>
        </p:spPr>
        <p:txBody>
          <a:bodyPr/>
          <a:lstStyle/>
          <a:p>
            <a:r>
              <a:rPr lang="ru-RU" dirty="0"/>
              <a:t>Основное решение 2: Определите технологии, устройства и услуги, используемые в вашей семье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8B1F3FE-6DAC-410D-B610-513B1E48EC9F}"/>
              </a:ext>
            </a:extLst>
          </p:cNvPr>
          <p:cNvSpPr txBox="1">
            <a:spLocks/>
          </p:cNvSpPr>
          <p:nvPr/>
        </p:nvSpPr>
        <p:spPr>
          <a:xfrm>
            <a:off x="8512936" y="2615273"/>
            <a:ext cx="3343052" cy="2781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4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4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20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00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None/>
              <a:defRPr sz="1000" kern="1200" spc="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Какие используются услуги</a:t>
            </a:r>
            <a:r>
              <a:rPr lang="en-GB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Netflix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Youtube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Иные платформы социальных сетей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85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05CA0-2A14-45C2-BA04-69DB6B967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6559" y="2469842"/>
            <a:ext cx="5545340" cy="33213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Подумайте, может ли фильтрация или мониторинг программ помочь вам и вашей семье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Используйте последние версии операционной системы/приложения и убедитесь в том, что установлены обновления для системы безопасности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Соблюдайте прозрачность в отношении причин использования этого инструментария</a:t>
            </a:r>
            <a:r>
              <a:rPr lang="en-GB" dirty="0"/>
              <a:t>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1BC77A-7BDE-4A82-B1FB-FF9D5D69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603" y="849572"/>
            <a:ext cx="6741447" cy="1293553"/>
          </a:xfrm>
        </p:spPr>
        <p:txBody>
          <a:bodyPr/>
          <a:lstStyle/>
          <a:p>
            <a:r>
              <a:rPr lang="ru-RU" dirty="0"/>
              <a:t>Основное решение 3: Установите брандмауэры и антивирусное ПО на все устройства</a:t>
            </a:r>
            <a:endParaRPr lang="en-US" dirty="0"/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2845CB63-951D-46C3-B213-D20FFFC9B3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9" r="20229"/>
          <a:stretch>
            <a:fillRect/>
          </a:stretch>
        </p:blipFill>
        <p:spPr>
          <a:xfrm>
            <a:off x="0" y="0"/>
            <a:ext cx="4876800" cy="6294438"/>
          </a:xfrm>
        </p:spPr>
      </p:pic>
    </p:spTree>
    <p:extLst>
      <p:ext uri="{BB962C8B-B14F-4D97-AF65-F5344CB8AC3E}">
        <p14:creationId xmlns:p14="http://schemas.microsoft.com/office/powerpoint/2010/main" val="1572257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6ED36-7F3F-4FB2-BCD2-5B4B08F5B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8464" y="2804694"/>
            <a:ext cx="6422673" cy="34897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Правила</a:t>
            </a:r>
            <a:endParaRPr lang="en-GB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Где и когда дети могут пользоваться интернетом</a:t>
            </a:r>
            <a:r>
              <a:rPr lang="en-GB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В течение какого времени? Обсудите в семье допустимое количество часов перед экраном, при этом взрослые должны подавать пример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Согласие</a:t>
            </a:r>
            <a:endParaRPr lang="en-GB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При съемке и размещении фотографий</a:t>
            </a:r>
            <a:r>
              <a:rPr lang="en-GB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Размещение личной информации.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Сформируйте культуру поддержки</a:t>
            </a:r>
            <a:endParaRPr lang="en-GB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Поощряйте обращение детей к вам.</a:t>
            </a:r>
            <a:endParaRPr lang="en-GB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CDDAFC-06A4-4643-A61A-779D890C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604" y="849573"/>
            <a:ext cx="6503322" cy="1726202"/>
          </a:xfrm>
        </p:spPr>
        <p:txBody>
          <a:bodyPr/>
          <a:lstStyle/>
          <a:p>
            <a:r>
              <a:rPr lang="ru-RU" dirty="0"/>
              <a:t>Основное решение 4: В рамках семьи согласуйте ожидания от того, как будут использоваться интернет и технологии</a:t>
            </a:r>
            <a:endParaRPr lang="en-US" dirty="0"/>
          </a:p>
        </p:txBody>
      </p:sp>
      <p:pic>
        <p:nvPicPr>
          <p:cNvPr id="6" name="Content Placeholder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8DC6275-D984-417F-A402-87A3F1D0A1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3" r="16535"/>
          <a:stretch/>
        </p:blipFill>
        <p:spPr>
          <a:xfrm>
            <a:off x="0" y="0"/>
            <a:ext cx="4876800" cy="6294438"/>
          </a:xfrm>
        </p:spPr>
      </p:pic>
    </p:spTree>
    <p:extLst>
      <p:ext uri="{BB962C8B-B14F-4D97-AF65-F5344CB8AC3E}">
        <p14:creationId xmlns:p14="http://schemas.microsoft.com/office/powerpoint/2010/main" val="62563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5D06F-DA01-480F-A437-F4CAC1C6F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8933" y="2912772"/>
            <a:ext cx="5732083" cy="338166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Поговорите с ними.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Поиграйте с ними в онлайновые игры.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Используйте истории из различных источников, чтобы начать разговор: это поможет обезличить вопрос и повысить их готовность обсуждать какие-либо темы.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Будьте готовы обсудить трудные темы – ничто не должно быть табуировано.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933FA5-F997-4175-9503-D3A46EF6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603" y="849572"/>
            <a:ext cx="6522372" cy="1758399"/>
          </a:xfrm>
        </p:spPr>
        <p:txBody>
          <a:bodyPr/>
          <a:lstStyle/>
          <a:p>
            <a:r>
              <a:rPr lang="ru-RU" dirty="0"/>
              <a:t>Основное решение 5: Получите четкое представление о том, чем дети занимаются в онлайновой среде</a:t>
            </a:r>
            <a:endParaRPr lang="en-US" dirty="0"/>
          </a:p>
        </p:txBody>
      </p:sp>
      <p:pic>
        <p:nvPicPr>
          <p:cNvPr id="5" name="Content Placeholder 5" descr="A person sitting in a library&#10;&#10;Description automatically generated">
            <a:extLst>
              <a:ext uri="{FF2B5EF4-FFF2-40B4-BE49-F238E27FC236}">
                <a16:creationId xmlns:a16="http://schemas.microsoft.com/office/drawing/2014/main" id="{1CE8FC5C-5DBF-415B-90AC-2CFDE6BD24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 r="24165"/>
          <a:stretch/>
        </p:blipFill>
        <p:spPr>
          <a:xfrm>
            <a:off x="0" y="0"/>
            <a:ext cx="4876800" cy="6294438"/>
          </a:xfrm>
        </p:spPr>
      </p:pic>
    </p:spTree>
    <p:extLst>
      <p:ext uri="{BB962C8B-B14F-4D97-AF65-F5344CB8AC3E}">
        <p14:creationId xmlns:p14="http://schemas.microsoft.com/office/powerpoint/2010/main" val="1376217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age ratings online">
            <a:extLst>
              <a:ext uri="{FF2B5EF4-FFF2-40B4-BE49-F238E27FC236}">
                <a16:creationId xmlns:a16="http://schemas.microsoft.com/office/drawing/2014/main" id="{D7EBEA24-A79E-42AA-8219-3E95B4060DB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-33545" r="110" b="-31862"/>
          <a:stretch/>
        </p:blipFill>
        <p:spPr bwMode="auto">
          <a:xfrm>
            <a:off x="563" y="1"/>
            <a:ext cx="7006107" cy="6165272"/>
          </a:xfrm>
          <a:prstGeom prst="rect">
            <a:avLst/>
          </a:prstGeom>
          <a:solidFill>
            <a:srgbClr val="00CD00"/>
          </a:solidFill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2F5B71-4F06-4525-8AE9-0063B61AC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7516" y="2829863"/>
            <a:ext cx="4302118" cy="3475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Часто возрастной рейтинг приложения в магазине может не соответствовать возрастному рейтингу в условиях использования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Изучите конкретное приложение и примите решение, подходит ли оно для ваших детей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AC03E8-74D7-4603-8B3F-0BDA828E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6" y="819968"/>
            <a:ext cx="4620634" cy="1837507"/>
          </a:xfrm>
        </p:spPr>
        <p:txBody>
          <a:bodyPr/>
          <a:lstStyle/>
          <a:p>
            <a:r>
              <a:rPr lang="ru-RU" dirty="0"/>
              <a:t>Основное решение 6: Рассмотрите вопрос </a:t>
            </a:r>
            <a:br>
              <a:rPr lang="ru-RU" dirty="0"/>
            </a:br>
            <a:r>
              <a:rPr lang="ru-RU" dirty="0"/>
              <a:t>о возрасте "цифрового согласия"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5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D32B-6EB7-4852-A60D-98B428DD8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7990" y="3656915"/>
            <a:ext cx="4525384" cy="26867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Многие устройства, приложения и игры предусматривают возможность совершения покупок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Включите на устройстве настройки, требующие ввода пароля или ПИН-кода перед покупкой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Поговорите с детьми об использовании виртуальной (внутриигровой) валюты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156B36-7250-46C6-ABFD-537D8F47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9"/>
            <a:ext cx="4592059" cy="2836946"/>
          </a:xfrm>
        </p:spPr>
        <p:txBody>
          <a:bodyPr/>
          <a:lstStyle/>
          <a:p>
            <a:r>
              <a:rPr lang="ru-RU" dirty="0"/>
              <a:t>Основное решение 7: Контролируйте использование кредитных карт и других платежных механизмов</a:t>
            </a:r>
            <a:endParaRPr lang="en-US" dirty="0"/>
          </a:p>
        </p:txBody>
      </p:sp>
      <p:pic>
        <p:nvPicPr>
          <p:cNvPr id="5" name="Content Placeholder 5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90B703F2-5BAA-4170-8297-AAC40E44A5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6" r="21576"/>
          <a:stretch>
            <a:fillRect/>
          </a:stretch>
        </p:blipFill>
        <p:spPr>
          <a:xfrm>
            <a:off x="-2107" y="0"/>
            <a:ext cx="7010400" cy="6165850"/>
          </a:xfrm>
        </p:spPr>
      </p:pic>
    </p:spTree>
    <p:extLst>
      <p:ext uri="{BB962C8B-B14F-4D97-AF65-F5344CB8AC3E}">
        <p14:creationId xmlns:p14="http://schemas.microsoft.com/office/powerpoint/2010/main" val="1641090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75089-2F44-4A45-AB76-174FB2BB5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9742" y="2867023"/>
            <a:ext cx="4302118" cy="29337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Поощряйте обращение к вам детей в случае проблем, но также убедитесь в том, что они знают о механизмах подачи жалоб в онлайновой среде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Вместе рассмотрите возможности подачи жалоб, а также изменение/обновление настроек конфиденциальности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Расширьте права и возможности детей, чтобы у них был контроль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1245E6-354C-48F5-9DE7-77533E17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8"/>
            <a:ext cx="4696835" cy="1808931"/>
          </a:xfrm>
        </p:spPr>
        <p:txBody>
          <a:bodyPr/>
          <a:lstStyle/>
          <a:p>
            <a:r>
              <a:rPr lang="ru-RU" dirty="0"/>
              <a:t>Основное решение 8: Будьте в курсе того, как подать жалобу в онлайновой среде</a:t>
            </a:r>
            <a:endParaRPr lang="en-US" dirty="0"/>
          </a:p>
        </p:txBody>
      </p:sp>
      <p:pic>
        <p:nvPicPr>
          <p:cNvPr id="5" name="Content Placeholder 5" descr="A close up of a keyboard&#10;&#10;Description automatically generated">
            <a:extLst>
              <a:ext uri="{FF2B5EF4-FFF2-40B4-BE49-F238E27FC236}">
                <a16:creationId xmlns:a16="http://schemas.microsoft.com/office/drawing/2014/main" id="{EA85FC0B-8E35-4B22-9468-A8AF681FB6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r="12092"/>
          <a:stretch>
            <a:fillRect/>
          </a:stretch>
        </p:blipFill>
        <p:spPr>
          <a:xfrm>
            <a:off x="0" y="0"/>
            <a:ext cx="7011988" cy="6165850"/>
          </a:xfrm>
        </p:spPr>
      </p:pic>
      <p:pic>
        <p:nvPicPr>
          <p:cNvPr id="6" name="Content Placeholder 9" descr="A close up of a sign&#10;&#10;Description automatically generated">
            <a:extLst>
              <a:ext uri="{FF2B5EF4-FFF2-40B4-BE49-F238E27FC236}">
                <a16:creationId xmlns:a16="http://schemas.microsoft.com/office/drawing/2014/main" id="{CF713DCC-90D4-4AC1-A1F4-DFFFC242E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9137" r="2206" b="14893"/>
          <a:stretch/>
        </p:blipFill>
        <p:spPr>
          <a:xfrm>
            <a:off x="2613575" y="2305049"/>
            <a:ext cx="2092592" cy="11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41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ACF7D812-B487-43F5-9329-AA559E4B59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b="3741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06891E-4856-414B-8F6D-18BC1C48C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36605" y="2924175"/>
            <a:ext cx="4299578" cy="31138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Учитывайте, что рекламные сообщения могут быть неприемлемыми или вводить в заблуждение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Поговорите с детьми о том, как блокировать рекламные объявления или отправлять на них жалобы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Хорошее эмпирическое правило: если предложение слишком хорошо, чтобы быть правдой, то скорее всего, так оно и есть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AA2553-C145-46EF-B0BC-5809DBCFF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9"/>
            <a:ext cx="4573010" cy="1970856"/>
          </a:xfrm>
        </p:spPr>
        <p:txBody>
          <a:bodyPr/>
          <a:lstStyle/>
          <a:p>
            <a:r>
              <a:rPr lang="ru-RU" dirty="0"/>
              <a:t>Основное решение 9: Получите представление </a:t>
            </a:r>
            <a:br>
              <a:rPr lang="ru-RU" dirty="0"/>
            </a:br>
            <a:r>
              <a:rPr lang="ru-RU" dirty="0"/>
              <a:t>о механизмах рекламы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5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4D512D-2261-4158-AF5E-13093B34A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1" t="2352" r="34323" b="9672"/>
          <a:stretch/>
        </p:blipFill>
        <p:spPr>
          <a:xfrm>
            <a:off x="-1" y="1"/>
            <a:ext cx="4878253" cy="617873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E41D4B-4287-4D48-BD73-542E6AB59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9884" y="1807686"/>
            <a:ext cx="5411030" cy="42578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Представить обзор деятельности детей и молодых людей в онлайновой среде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Обсудить сопутствующие риски и открывающиеся возможности, а также привести примеры проблем, </a:t>
            </a:r>
            <a:br>
              <a:rPr lang="en-GB" dirty="0"/>
            </a:br>
            <a:r>
              <a:rPr lang="ru-RU" dirty="0"/>
              <a:t>с которыми им, скорее всего, придется столкнуться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Представить стратегии, которые могут использоваться родителями и опекунами для поддержки детей и их защиты при нахождении в онлайновой среде, включающие технические и практические решения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A3A35C-EB03-414D-97C7-E6FA4D4E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771" y="859155"/>
            <a:ext cx="5765256" cy="636587"/>
          </a:xfrm>
        </p:spPr>
        <p:txBody>
          <a:bodyPr/>
          <a:lstStyle/>
          <a:p>
            <a:r>
              <a:rPr lang="ru-RU" dirty="0"/>
              <a:t>Основные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9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A picture containing person, indoor, boy, child&#10;&#10;Description automatically generated">
            <a:extLst>
              <a:ext uri="{FF2B5EF4-FFF2-40B4-BE49-F238E27FC236}">
                <a16:creationId xmlns:a16="http://schemas.microsoft.com/office/drawing/2014/main" id="{56B336B5-E532-4204-A83F-F6B1871609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1210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7A7C4-83A2-4355-9FE4-EE63017C4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9647" y="2419351"/>
            <a:ext cx="4302118" cy="33813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Убедитесь в том, что ваши дети будут уверены, что могут обратиться за поддержкой в случае неприятностей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Реагируйте правильно: прислушайтесь к тому, что вам говорят. Произошедшее может не быть их виной, но даже если верно обратное, они обратились к вам за нужной им поддержкой. Вы заинтересованы в том, чтобы в случае будущих происшествий они снова обратились к вам, и от вашей реакции сейчас зависит, поступят они так или нет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99842C-FB45-4DC3-930F-9545E01C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8"/>
            <a:ext cx="4671435" cy="1389831"/>
          </a:xfrm>
        </p:spPr>
        <p:txBody>
          <a:bodyPr/>
          <a:lstStyle/>
          <a:p>
            <a:r>
              <a:rPr lang="ru-RU" dirty="0"/>
              <a:t>Основное решение 10: Сформируйте культуру поддержки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344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CBC66-9829-4D44-8FF9-2EB6C748A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36797" y="2828923"/>
            <a:ext cx="4302118" cy="29718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Многие дети готовы играть в игры и общаться в онлайновой среде с незнакомцами – людьми, с которыми они не встречались в реальном мире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Поговорите с ними о том, с кем они на самом деле общаются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Помните, что общение с незнакомцами в сети не обязательно плохо само по себе, но это может быть сопряжено с риском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ED0AD7-17DB-4ED6-B976-553E0CF9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9"/>
            <a:ext cx="4811135" cy="1075506"/>
          </a:xfrm>
        </p:spPr>
        <p:txBody>
          <a:bodyPr/>
          <a:lstStyle/>
          <a:p>
            <a:r>
              <a:rPr lang="ru-RU" dirty="0"/>
              <a:t>Основное решение 11: Научите контактировать с людьми в онлайновой среде и вне ее </a:t>
            </a:r>
            <a:endParaRPr lang="en-US" dirty="0"/>
          </a:p>
        </p:txBody>
      </p:sp>
      <p:pic>
        <p:nvPicPr>
          <p:cNvPr id="5" name="Content Placeholder 5" descr="A picture containing person, indoor, table, boy&#10;&#10;Description automatically generated">
            <a:extLst>
              <a:ext uri="{FF2B5EF4-FFF2-40B4-BE49-F238E27FC236}">
                <a16:creationId xmlns:a16="http://schemas.microsoft.com/office/drawing/2014/main" id="{C949E089-3D45-4256-9FC1-C6D60B43D2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r="12092"/>
          <a:stretch>
            <a:fillRect/>
          </a:stretch>
        </p:blipFill>
        <p:spPr>
          <a:xfrm>
            <a:off x="0" y="0"/>
            <a:ext cx="7011988" cy="6165850"/>
          </a:xfrm>
        </p:spPr>
      </p:pic>
    </p:spTree>
    <p:extLst>
      <p:ext uri="{BB962C8B-B14F-4D97-AF65-F5344CB8AC3E}">
        <p14:creationId xmlns:p14="http://schemas.microsoft.com/office/powerpoint/2010/main" val="4031018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304A4-53A9-45A3-A126-0EA09228E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527299"/>
            <a:ext cx="4302118" cy="25590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Объясните, что передавать следует только те данные, которыми мы готовы поделиться с другими людьми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Информация, позволяющая установить личность пользователя, не должна размещаться в открытом доступе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После размещения контента его изменение или удаление может быть затруднительно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DB7B0E-326A-46FE-A688-6776D911C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8"/>
            <a:ext cx="4649209" cy="1485081"/>
          </a:xfrm>
        </p:spPr>
        <p:txBody>
          <a:bodyPr/>
          <a:lstStyle/>
          <a:p>
            <a:r>
              <a:rPr lang="ru-RU" dirty="0"/>
              <a:t>Основное решение 12: Обсудите важность персональных данных</a:t>
            </a:r>
            <a:endParaRPr lang="en-US" dirty="0"/>
          </a:p>
        </p:txBody>
      </p:sp>
      <p:pic>
        <p:nvPicPr>
          <p:cNvPr id="5" name="Content Placeholder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EA842B9-8066-4879-BE95-75791EDC08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593"/>
          <a:stretch>
            <a:fillRect/>
          </a:stretch>
        </p:blipFill>
        <p:spPr>
          <a:xfrm>
            <a:off x="0" y="0"/>
            <a:ext cx="7011988" cy="6165850"/>
          </a:xfrm>
        </p:spPr>
      </p:pic>
    </p:spTree>
    <p:extLst>
      <p:ext uri="{BB962C8B-B14F-4D97-AF65-F5344CB8AC3E}">
        <p14:creationId xmlns:p14="http://schemas.microsoft.com/office/powerpoint/2010/main" val="2427367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8CDD4-5ECD-4259-B01C-51EB61FA0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1523" y="2787650"/>
            <a:ext cx="4509002" cy="3536950"/>
          </a:xfrm>
        </p:spPr>
        <p:txBody>
          <a:bodyPr/>
          <a:lstStyle/>
          <a:p>
            <a:pPr marL="285750" indent="-285750">
              <a:lnSpc>
                <a:spcPts val="2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dirty="0"/>
              <a:t>Никто не должен распространять персональные данные (в том числе фотографии) других людей без их согласия. На практике это правило соблюдается не всегда</a:t>
            </a:r>
            <a:r>
              <a:rPr lang="en-GB" dirty="0"/>
              <a:t>.</a:t>
            </a:r>
          </a:p>
          <a:p>
            <a:pPr marL="285750" indent="-285750">
              <a:lnSpc>
                <a:spcPts val="2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dirty="0"/>
              <a:t>Обсудите поддержание хорошей репутации </a:t>
            </a:r>
            <a:br>
              <a:rPr lang="ru-RU" dirty="0"/>
            </a:br>
            <a:r>
              <a:rPr lang="ru-RU" dirty="0"/>
              <a:t>в сети</a:t>
            </a:r>
            <a:r>
              <a:rPr lang="en-GB" dirty="0"/>
              <a:t>. </a:t>
            </a:r>
          </a:p>
          <a:p>
            <a:pPr marL="285750" indent="-285750">
              <a:lnSpc>
                <a:spcPts val="2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dirty="0"/>
              <a:t>Как родители мы должны подавать пример – хотят ли наши дети, чтобы мы размещали их фотографии в сети</a:t>
            </a:r>
            <a:r>
              <a:rPr lang="en-GB" dirty="0"/>
              <a:t>?</a:t>
            </a:r>
          </a:p>
          <a:p>
            <a:pPr marL="285750" indent="-285750">
              <a:lnSpc>
                <a:spcPts val="2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dirty="0"/>
              <a:t>Если фотографии размещаются, то какие иные персональные данные могут на них присутствовать</a:t>
            </a:r>
            <a:r>
              <a:rPr lang="en-GB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6876D7-B8E4-4C0C-A499-75BC61C9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8"/>
            <a:ext cx="4649210" cy="1827982"/>
          </a:xfrm>
        </p:spPr>
        <p:txBody>
          <a:bodyPr/>
          <a:lstStyle/>
          <a:p>
            <a:r>
              <a:rPr lang="ru-RU" dirty="0"/>
              <a:t>Основное решение 13: Обсудите последствия размещения изображений в сети</a:t>
            </a:r>
            <a:endParaRPr lang="en-US" dirty="0"/>
          </a:p>
        </p:txBody>
      </p:sp>
      <p:pic>
        <p:nvPicPr>
          <p:cNvPr id="5" name="Content Placeholder 5" descr="A group of people on a beach&#10;&#10;Description automatically generated">
            <a:extLst>
              <a:ext uri="{FF2B5EF4-FFF2-40B4-BE49-F238E27FC236}">
                <a16:creationId xmlns:a16="http://schemas.microsoft.com/office/drawing/2014/main" id="{D25DDA0C-FBEE-4763-981A-5316C9C73C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r="12237"/>
          <a:stretch>
            <a:fillRect/>
          </a:stretch>
        </p:blipFill>
        <p:spPr>
          <a:xfrm>
            <a:off x="0" y="0"/>
            <a:ext cx="7011988" cy="6165850"/>
          </a:xfrm>
        </p:spPr>
      </p:pic>
    </p:spTree>
    <p:extLst>
      <p:ext uri="{BB962C8B-B14F-4D97-AF65-F5344CB8AC3E}">
        <p14:creationId xmlns:p14="http://schemas.microsoft.com/office/powerpoint/2010/main" val="2151366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336FA-1F19-48B6-A579-3476B3468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4699" y="5914419"/>
            <a:ext cx="639990" cy="705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0360D7-607B-4714-A753-324381D6F0FB}"/>
              </a:ext>
            </a:extLst>
          </p:cNvPr>
          <p:cNvSpPr txBox="1"/>
          <p:nvPr/>
        </p:nvSpPr>
        <p:spPr>
          <a:xfrm>
            <a:off x="3472543" y="2754086"/>
            <a:ext cx="524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5946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A3A35C-EB03-414D-97C7-E6FA4D4E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Обзор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1DC82D-22D9-4632-BAD8-1AC447BE9060}"/>
              </a:ext>
            </a:extLst>
          </p:cNvPr>
          <p:cNvSpPr/>
          <p:nvPr/>
        </p:nvSpPr>
        <p:spPr>
          <a:xfrm>
            <a:off x="700451" y="1519661"/>
            <a:ext cx="858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Каждый третий пользователь интернета в мире – это ребенок в возрасте до 18 лет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09AFC-EE2C-46CA-9DB8-3511ACA1A29B}"/>
              </a:ext>
            </a:extLst>
          </p:cNvPr>
          <p:cNvSpPr txBox="1"/>
          <p:nvPr/>
        </p:nvSpPr>
        <p:spPr>
          <a:xfrm>
            <a:off x="1279571" y="2513189"/>
            <a:ext cx="989642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i="1" dirty="0">
                <a:solidFill>
                  <a:srgbClr val="009CD6"/>
                </a:solidFill>
                <a:latin typeface="Georgia" panose="02040502050405020303" pitchFamily="18" charset="0"/>
              </a:rPr>
              <a:t>"Мы выросли с интернетом. Я хочу сказать, что интернет существовал для нас всегда. Взрослые говорят: </a:t>
            </a:r>
            <a:br>
              <a:rPr lang="ru-RU" sz="3800" i="1" dirty="0">
                <a:solidFill>
                  <a:srgbClr val="009CD6"/>
                </a:solidFill>
                <a:latin typeface="Georgia" panose="02040502050405020303" pitchFamily="18" charset="0"/>
              </a:rPr>
            </a:br>
            <a:r>
              <a:rPr lang="ru-RU" sz="3800" i="1" dirty="0">
                <a:solidFill>
                  <a:srgbClr val="009CD6"/>
                </a:solidFill>
                <a:latin typeface="Georgia" panose="02040502050405020303" pitchFamily="18" charset="0"/>
              </a:rPr>
              <a:t>"О, интернет появился!", но для нас он норма".</a:t>
            </a:r>
            <a:r>
              <a:rPr lang="en-US" sz="4000" i="1" dirty="0">
                <a:solidFill>
                  <a:srgbClr val="009CD6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1600" dirty="0">
                <a:solidFill>
                  <a:srgbClr val="009C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15-летний мальчик, Сербия</a:t>
            </a:r>
            <a:endParaRPr lang="en-US" sz="4400" dirty="0">
              <a:solidFill>
                <a:srgbClr val="009CD6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5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40A3-FA65-4128-95C7-CA7E71EBD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594" y="849573"/>
            <a:ext cx="8561706" cy="1045902"/>
          </a:xfrm>
        </p:spPr>
        <p:txBody>
          <a:bodyPr/>
          <a:lstStyle/>
          <a:p>
            <a:r>
              <a:rPr lang="ru-RU" b="1" dirty="0"/>
              <a:t>Рисунок</a:t>
            </a:r>
            <a:r>
              <a:rPr lang="en-US" b="1" dirty="0"/>
              <a:t> 1: </a:t>
            </a:r>
            <a:r>
              <a:rPr lang="ru-RU" dirty="0"/>
              <a:t>Доля (%) пользователей интернета, по возрастным группам, 2017 г.</a:t>
            </a:r>
            <a:r>
              <a:rPr lang="en-US" dirty="0"/>
              <a:t>*</a:t>
            </a:r>
          </a:p>
        </p:txBody>
      </p:sp>
      <p:sp>
        <p:nvSpPr>
          <p:cNvPr id="28" name="Oval 27" hidden="1">
            <a:extLst>
              <a:ext uri="{FF2B5EF4-FFF2-40B4-BE49-F238E27FC236}">
                <a16:creationId xmlns:a16="http://schemas.microsoft.com/office/drawing/2014/main" id="{CFDCE6FD-8611-4249-A4E4-A123571AEC1F}"/>
              </a:ext>
            </a:extLst>
          </p:cNvPr>
          <p:cNvSpPr/>
          <p:nvPr/>
        </p:nvSpPr>
        <p:spPr>
          <a:xfrm>
            <a:off x="328961" y="1393903"/>
            <a:ext cx="2129883" cy="2129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50E3D-4433-4E17-A571-872A356CF9CD}"/>
              </a:ext>
            </a:extLst>
          </p:cNvPr>
          <p:cNvSpPr txBox="1"/>
          <p:nvPr/>
        </p:nvSpPr>
        <p:spPr>
          <a:xfrm>
            <a:off x="162190" y="2785237"/>
            <a:ext cx="2380985" cy="322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Источник: Международный союз электросвязи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Примечания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*</a:t>
            </a: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приблизительные значения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СНГ: Содружество Независимых Государств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НРС: наименее развитые страны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Пропорции на данном графике отражают количество пользователей интернета в процентном соотношении от всего населения, а также количество пользователей интернета в возрасте от 15 до 24 лет в процентном соотношении от общего числа людей в возрасте </a:t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15 до 24 лет, соответственно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B1705-F86E-468C-8F6D-FDBA5ADA9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" t="2846" r="749" b="2399"/>
          <a:stretch/>
        </p:blipFill>
        <p:spPr>
          <a:xfrm>
            <a:off x="3338373" y="2338793"/>
            <a:ext cx="8205927" cy="36696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597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0A7A-A34B-47F6-91E6-42A62B837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60" y="418861"/>
            <a:ext cx="10976290" cy="1302009"/>
          </a:xfrm>
        </p:spPr>
        <p:txBody>
          <a:bodyPr/>
          <a:lstStyle/>
          <a:p>
            <a:r>
              <a:rPr lang="ru-RU" dirty="0"/>
              <a:t>Риски, с которыми сталкиваются дети и молодые люди, могут быть разделены на типы, связанные с контентом, контактами и поведением</a:t>
            </a:r>
            <a:r>
              <a:rPr lang="en-GB" dirty="0"/>
              <a:t>…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82A6E96-4AC8-4218-99EC-8F99AE6D51D3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362881344"/>
              </p:ext>
            </p:extLst>
          </p:nvPr>
        </p:nvGraphicFramePr>
        <p:xfrm>
          <a:off x="680660" y="2301440"/>
          <a:ext cx="10975973" cy="3674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390">
                  <a:extLst>
                    <a:ext uri="{9D8B030D-6E8A-4147-A177-3AD203B41FA5}">
                      <a16:colId xmlns:a16="http://schemas.microsoft.com/office/drawing/2014/main" val="1089537862"/>
                    </a:ext>
                  </a:extLst>
                </a:gridCol>
                <a:gridCol w="2982043">
                  <a:extLst>
                    <a:ext uri="{9D8B030D-6E8A-4147-A177-3AD203B41FA5}">
                      <a16:colId xmlns:a16="http://schemas.microsoft.com/office/drawing/2014/main" val="1227688836"/>
                    </a:ext>
                  </a:extLst>
                </a:gridCol>
                <a:gridCol w="3548130">
                  <a:extLst>
                    <a:ext uri="{9D8B030D-6E8A-4147-A177-3AD203B41FA5}">
                      <a16:colId xmlns:a16="http://schemas.microsoft.com/office/drawing/2014/main" val="2294048792"/>
                    </a:ext>
                  </a:extLst>
                </a:gridCol>
                <a:gridCol w="2821410">
                  <a:extLst>
                    <a:ext uri="{9D8B030D-6E8A-4147-A177-3AD203B41FA5}">
                      <a16:colId xmlns:a16="http://schemas.microsoft.com/office/drawing/2014/main" val="1935815519"/>
                    </a:ext>
                  </a:extLst>
                </a:gridCol>
              </a:tblGrid>
              <a:tr h="73487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9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Контент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Ребенок как объект (массово изготовленного контента)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9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Ребенок как участник (инициированного взрослым действия)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9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Поведение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Ребенок как субъект (нарушитель/жертва)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9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258005"/>
                  </a:ext>
                </a:extLst>
              </a:tr>
              <a:tr h="734871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Агрессивный аспект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Контент, содержащий сцены насилия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Притеснение, преследование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Травля, враждебные действия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521625"/>
                  </a:ext>
                </a:extLst>
              </a:tr>
              <a:tr h="734871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Сексуальный аспект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Контент сексуального и порнографического содержания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Контент сексуального и порнографического содержания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Сексуальное домогательство, пересылка сообщений сексуального характера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103220"/>
                  </a:ext>
                </a:extLst>
              </a:tr>
              <a:tr h="734871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Ценностный аспект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Контент, содержащий элементы расизма/разжигания ненависти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Идеологическая обработка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Потенциально опасный контент, создаваемый пользователями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868463"/>
                  </a:ext>
                </a:extLst>
              </a:tr>
              <a:tr h="734871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Коммерческий аспект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Реклама, нативная реклама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Эксплуатация и ненадлежащее использование персональных данных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Азартные игры, нарушение авторских прав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69167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1261D2-FDDC-4F47-84F4-CF4AF6C9B738}"/>
              </a:ext>
            </a:extLst>
          </p:cNvPr>
          <p:cNvSpPr txBox="1"/>
          <p:nvPr/>
        </p:nvSpPr>
        <p:spPr>
          <a:xfrm>
            <a:off x="607855" y="1911371"/>
            <a:ext cx="6107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Таблица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Классификация онлайновых рисков для детей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FD177-7DF4-47DF-AA8E-345E77DD3409}"/>
              </a:ext>
            </a:extLst>
          </p:cNvPr>
          <p:cNvSpPr txBox="1"/>
          <p:nvPr/>
        </p:nvSpPr>
        <p:spPr>
          <a:xfrm>
            <a:off x="6420520" y="6027310"/>
            <a:ext cx="5340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Источник: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Kids Online (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Ливингстон, Хэддон, Гёрциг и Улафссон, 2010 г.)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32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413"/>
            <a:ext cx="12169775" cy="8124826"/>
          </a:xfrm>
        </p:spPr>
      </p:pic>
      <p:sp>
        <p:nvSpPr>
          <p:cNvPr id="5" name="Rectangle 4"/>
          <p:cNvSpPr/>
          <p:nvPr/>
        </p:nvSpPr>
        <p:spPr>
          <a:xfrm>
            <a:off x="7824193" y="6453338"/>
            <a:ext cx="26564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Verdana" panose="020B0604030504040204" pitchFamily="34" charset="0"/>
              </a:rPr>
              <a:t>Blend Images / Alamy Stock Photo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4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5" y="-674688"/>
            <a:ext cx="12360275" cy="8248651"/>
          </a:xfrm>
        </p:spPr>
      </p:pic>
      <p:sp>
        <p:nvSpPr>
          <p:cNvPr id="9" name="Rectangle 8"/>
          <p:cNvSpPr/>
          <p:nvPr/>
        </p:nvSpPr>
        <p:spPr>
          <a:xfrm>
            <a:off x="8282085" y="6453338"/>
            <a:ext cx="22525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Martin Bennett / Alamy Stock Photo</a:t>
            </a:r>
          </a:p>
        </p:txBody>
      </p:sp>
    </p:spTree>
    <p:extLst>
      <p:ext uri="{BB962C8B-B14F-4D97-AF65-F5344CB8AC3E}">
        <p14:creationId xmlns:p14="http://schemas.microsoft.com/office/powerpoint/2010/main" val="3139621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yellow, sitting, black&#10;&#10;Description automatically generated">
            <a:extLst>
              <a:ext uri="{FF2B5EF4-FFF2-40B4-BE49-F238E27FC236}">
                <a16:creationId xmlns:a16="http://schemas.microsoft.com/office/drawing/2014/main" id="{94814BE1-DF2E-4456-A79A-663BD92BF24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-1320800"/>
            <a:ext cx="12261850" cy="8178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35-5395-491C-9B03-AA925B0120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1650" y="804863"/>
            <a:ext cx="3590923" cy="728662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Уровень сети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AF3978-3B95-48AB-9E6A-FAFF309FDA1F}"/>
              </a:ext>
            </a:extLst>
          </p:cNvPr>
          <p:cNvSpPr/>
          <p:nvPr/>
        </p:nvSpPr>
        <p:spPr>
          <a:xfrm>
            <a:off x="10448378" y="6642556"/>
            <a:ext cx="13869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u="sng" dirty="0">
                <a:hlinkClick r:id="rId4"/>
              </a:rPr>
              <a:t>JaCrispy</a:t>
            </a:r>
            <a:r>
              <a:rPr lang="en-GB" sz="800" dirty="0"/>
              <a:t> / Alamy Stock Photo</a:t>
            </a:r>
            <a:endParaRPr lang="en-GB" sz="1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473785-2A8F-47B0-823C-A5CA37CC41B1}"/>
              </a:ext>
            </a:extLst>
          </p:cNvPr>
          <p:cNvCxnSpPr/>
          <p:nvPr/>
        </p:nvCxnSpPr>
        <p:spPr>
          <a:xfrm>
            <a:off x="1666575" y="730807"/>
            <a:ext cx="0" cy="6359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950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, table, desk, counter&#10;&#10;Description automatically generated">
            <a:extLst>
              <a:ext uri="{FF2B5EF4-FFF2-40B4-BE49-F238E27FC236}">
                <a16:creationId xmlns:a16="http://schemas.microsoft.com/office/drawing/2014/main" id="{03588340-B33F-4911-9C91-6DDC4B03F26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6C369B-52E8-4F23-9350-D0BDCD0676ED}"/>
              </a:ext>
            </a:extLst>
          </p:cNvPr>
          <p:cNvSpPr/>
          <p:nvPr/>
        </p:nvSpPr>
        <p:spPr>
          <a:xfrm>
            <a:off x="10018587" y="6657687"/>
            <a:ext cx="144462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blickwinkel</a:t>
            </a:r>
            <a:r>
              <a:rPr lang="en-GB" sz="700" dirty="0">
                <a:solidFill>
                  <a:schemeClr val="bg1"/>
                </a:solidFill>
                <a:latin typeface="Arial" panose="020B0604020202020204" pitchFamily="34" charset="0"/>
              </a:rPr>
              <a:t> / Alamy Stock Photo</a:t>
            </a:r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CB5F6A-9172-4134-8AF0-83D9C313A052}"/>
              </a:ext>
            </a:extLst>
          </p:cNvPr>
          <p:cNvSpPr txBox="1">
            <a:spLocks/>
          </p:cNvSpPr>
          <p:nvPr/>
        </p:nvSpPr>
        <p:spPr>
          <a:xfrm>
            <a:off x="8791328" y="3129273"/>
            <a:ext cx="3258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Уровень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устройств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0FEBC1-F26E-4F3F-B2A2-4E4B45BD0161}"/>
              </a:ext>
            </a:extLst>
          </p:cNvPr>
          <p:cNvCxnSpPr/>
          <p:nvPr/>
        </p:nvCxnSpPr>
        <p:spPr>
          <a:xfrm>
            <a:off x="8649310" y="3176949"/>
            <a:ext cx="0" cy="6359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592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2997</Words>
  <Application>Microsoft Office PowerPoint</Application>
  <PresentationFormat>Widescreen</PresentationFormat>
  <Paragraphs>157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Georgia</vt:lpstr>
      <vt:lpstr>Verdana</vt:lpstr>
      <vt:lpstr>Office Theme</vt:lpstr>
      <vt:lpstr>Custom Design</vt:lpstr>
      <vt:lpstr>Руководящие указания для родителей  (и педагогов) по защите ребенка в онлайновой среде</vt:lpstr>
      <vt:lpstr>Основные задачи</vt:lpstr>
      <vt:lpstr>Обзор</vt:lpstr>
      <vt:lpstr>Рисунок 1: Доля (%) пользователей интернета, по возрастным группам, 2017 г.*</vt:lpstr>
      <vt:lpstr>Риски, с которыми сталкиваются дети и молодые люди, могут быть разделены на типы, связанные с контентом, контактами и поведением…</vt:lpstr>
      <vt:lpstr>PowerPoint Presentation</vt:lpstr>
      <vt:lpstr>PowerPoint Presentation</vt:lpstr>
      <vt:lpstr>Уровень сети</vt:lpstr>
      <vt:lpstr>PowerPoint Presentation</vt:lpstr>
      <vt:lpstr>PowerPoint Presentation</vt:lpstr>
      <vt:lpstr>Основное решение 1: Поговорите с детьми</vt:lpstr>
      <vt:lpstr>Основное решение 2: Определите технологии, устройства и услуги, используемые в вашей семье</vt:lpstr>
      <vt:lpstr>Основное решение 3: Установите брандмауэры и антивирусное ПО на все устройства</vt:lpstr>
      <vt:lpstr>Основное решение 4: В рамках семьи согласуйте ожидания от того, как будут использоваться интернет и технологии</vt:lpstr>
      <vt:lpstr>Основное решение 5: Получите четкое представление о том, чем дети занимаются в онлайновой среде</vt:lpstr>
      <vt:lpstr>Основное решение 6: Рассмотрите вопрос  о возрасте "цифрового согласия"</vt:lpstr>
      <vt:lpstr>Основное решение 7: Контролируйте использование кредитных карт и других платежных механизмов</vt:lpstr>
      <vt:lpstr>Основное решение 8: Будьте в курсе того, как подать жалобу в онлайновой среде</vt:lpstr>
      <vt:lpstr>Основное решение 9: Получите представление  о механизмах рекламы</vt:lpstr>
      <vt:lpstr>Основное решение 10: Сформируйте культуру поддержки</vt:lpstr>
      <vt:lpstr>Основное решение 11: Научите контактировать с людьми в онлайновой среде и вне ее </vt:lpstr>
      <vt:lpstr>Основное решение 12: Обсудите важность персональных данных</vt:lpstr>
      <vt:lpstr>Основное решение 13: Обсудите последствия размещения изображений в сети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Njume Ebong-Barry, Ahone</dc:creator>
  <cp:lastModifiedBy>MELIKYAN, Aram</cp:lastModifiedBy>
  <cp:revision>109</cp:revision>
  <dcterms:created xsi:type="dcterms:W3CDTF">2020-03-27T00:51:07Z</dcterms:created>
  <dcterms:modified xsi:type="dcterms:W3CDTF">2020-09-17T12:51:57Z</dcterms:modified>
</cp:coreProperties>
</file>